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0" r:id="rId4"/>
    <p:sldId id="282" r:id="rId5"/>
    <p:sldId id="279" r:id="rId6"/>
    <p:sldId id="262" r:id="rId7"/>
    <p:sldId id="283" r:id="rId8"/>
    <p:sldId id="278" r:id="rId9"/>
    <p:sldId id="271" r:id="rId10"/>
    <p:sldId id="277" r:id="rId11"/>
    <p:sldId id="281" r:id="rId12"/>
    <p:sldId id="272" r:id="rId13"/>
    <p:sldId id="284" r:id="rId14"/>
    <p:sldId id="285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6" d="100"/>
          <a:sy n="46" d="100"/>
        </p:scale>
        <p:origin x="780" y="-156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1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hu-HU" dirty="0"/>
          </a:p>
        </p:txBody>
      </p:sp>
      <p:sp>
        <p:nvSpPr>
          <p:cNvPr id="5" name="Szabadkézi sokszög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Cím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Vertical Szöveg helye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hu-HU" smtClean="0"/>
              <a:t>2018. 10. 12.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hu-HU" smtClean="0"/>
              <a:pPr/>
              <a:t>2018. 10. 12.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H%C3%A9rault" TargetMode="External"/><Relationship Id="rId2" Type="http://schemas.openxmlformats.org/officeDocument/2006/relationships/hyperlink" Target="https://hu.wikipedia.org/wiki/Languedoc-Roussill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hu.wikipedia.org/wiki/Porte_du_Peyro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dirty="0" smtClean="0"/>
              <a:t>#</a:t>
            </a:r>
            <a:r>
              <a:rPr lang="hu-HU" dirty="0" err="1" smtClean="0"/>
              <a:t>ErasmusDayS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i="1" dirty="0"/>
              <a:t>Franciaország -</a:t>
            </a:r>
            <a:r>
              <a:rPr lang="hu-HU" sz="3200" i="1" dirty="0" err="1"/>
              <a:t>Montpellier</a:t>
            </a:r>
            <a:endParaRPr lang="hu-HU" sz="3200" i="1" dirty="0"/>
          </a:p>
          <a:p>
            <a:pPr algn="ctr"/>
            <a:r>
              <a:rPr lang="hu-HU" sz="3200" i="1" dirty="0" err="1"/>
              <a:t>Vécsi</a:t>
            </a:r>
            <a:r>
              <a:rPr lang="hu-HU" sz="3200" i="1" dirty="0"/>
              <a:t> Noémi</a:t>
            </a:r>
          </a:p>
        </p:txBody>
      </p:sp>
      <p:pic>
        <p:nvPicPr>
          <p:cNvPr id="1026" name="Picture 2" descr="KÃ©ptalÃ¡lat a kÃ¶vetkezÅre: âmontpellierâ">
            <a:extLst>
              <a:ext uri="{FF2B5EF4-FFF2-40B4-BE49-F238E27FC236}">
                <a16:creationId xmlns:a16="http://schemas.microsoft.com/office/drawing/2014/main" id="{7B238019-F0A6-4BD2-8AA6-8F0D28EA3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6" y="116632"/>
            <a:ext cx="6360976" cy="36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Ã©ptalÃ¡lat a kÃ¶vetkezÅre: âmontpellierâ">
            <a:extLst>
              <a:ext uri="{FF2B5EF4-FFF2-40B4-BE49-F238E27FC236}">
                <a16:creationId xmlns:a16="http://schemas.microsoft.com/office/drawing/2014/main" id="{5CB68402-6BC3-468A-BE4F-6FCDD261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775" y="3719"/>
            <a:ext cx="5580113" cy="32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Ã©ptalÃ¡lat a kÃ¶vetkezÅre: âmontpellierâ">
            <a:extLst>
              <a:ext uri="{FF2B5EF4-FFF2-40B4-BE49-F238E27FC236}">
                <a16:creationId xmlns:a16="http://schemas.microsoft.com/office/drawing/2014/main" id="{6EAC2A16-4FCC-4D35-B5AA-0714C3E3D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574" y="3803746"/>
            <a:ext cx="3861635" cy="3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302465-26BB-435E-A5F5-EC822164D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CAF (</a:t>
            </a:r>
            <a:r>
              <a:rPr lang="hu-HU" dirty="0" err="1"/>
              <a:t>Caisse</a:t>
            </a:r>
            <a:r>
              <a:rPr lang="hu-HU" dirty="0"/>
              <a:t> </a:t>
            </a:r>
            <a:r>
              <a:rPr lang="hu-HU" dirty="0" err="1"/>
              <a:t>Nationale</a:t>
            </a:r>
            <a:r>
              <a:rPr lang="hu-HU" dirty="0"/>
              <a:t> DES </a:t>
            </a:r>
            <a:r>
              <a:rPr lang="hu-HU" dirty="0" err="1"/>
              <a:t>allocations</a:t>
            </a:r>
            <a:r>
              <a:rPr lang="hu-HU" dirty="0"/>
              <a:t> </a:t>
            </a:r>
            <a:r>
              <a:rPr lang="hu-HU" dirty="0" err="1"/>
              <a:t>Familiaes</a:t>
            </a:r>
            <a:r>
              <a:rPr lang="hu-HU" dirty="0"/>
              <a:t>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161523-8388-410A-86DE-27B72920A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Online regisztrációhoz kötött</a:t>
            </a:r>
          </a:p>
          <a:p>
            <a:r>
              <a:rPr lang="hu-HU" dirty="0" err="1"/>
              <a:t>Attestation</a:t>
            </a:r>
            <a:r>
              <a:rPr lang="hu-HU" dirty="0"/>
              <a:t> de </a:t>
            </a:r>
            <a:r>
              <a:rPr lang="hu-HU" dirty="0" err="1"/>
              <a:t>résidence</a:t>
            </a:r>
            <a:r>
              <a:rPr lang="hu-HU" dirty="0"/>
              <a:t> </a:t>
            </a:r>
            <a:r>
              <a:rPr lang="hu-HU" dirty="0" err="1"/>
              <a:t>Crous</a:t>
            </a:r>
            <a:endParaRPr lang="hu-HU" dirty="0"/>
          </a:p>
          <a:p>
            <a:r>
              <a:rPr lang="hu-HU" dirty="0"/>
              <a:t>Anyakönyvi kivonat (új fajta magyar, francia, angol nyelven)</a:t>
            </a:r>
          </a:p>
          <a:p>
            <a:r>
              <a:rPr lang="hu-HU" dirty="0"/>
              <a:t>Útlevél/személyi</a:t>
            </a:r>
          </a:p>
          <a:p>
            <a:r>
              <a:rPr lang="hu-HU" dirty="0" err="1"/>
              <a:t>Cerificat</a:t>
            </a:r>
            <a:r>
              <a:rPr lang="hu-HU" dirty="0"/>
              <a:t> de </a:t>
            </a:r>
            <a:r>
              <a:rPr lang="hu-HU" dirty="0" err="1"/>
              <a:t>scolarité</a:t>
            </a:r>
            <a:endParaRPr lang="hu-HU" dirty="0"/>
          </a:p>
          <a:p>
            <a:r>
              <a:rPr lang="hu-HU" dirty="0" err="1"/>
              <a:t>Attestation</a:t>
            </a:r>
            <a:r>
              <a:rPr lang="hu-HU" dirty="0"/>
              <a:t> De </a:t>
            </a:r>
            <a:r>
              <a:rPr lang="hu-HU" dirty="0" err="1"/>
              <a:t>Residence</a:t>
            </a:r>
            <a:endParaRPr lang="hu-HU" dirty="0"/>
          </a:p>
          <a:p>
            <a:r>
              <a:rPr lang="hu-HU" dirty="0"/>
              <a:t>Francia Bankszámlaszám BNP </a:t>
            </a:r>
            <a:r>
              <a:rPr lang="hu-HU" dirty="0" err="1"/>
              <a:t>baripas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39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0E0633-AD34-4F8E-BF85-4D2CC9C60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Tömegközlekedés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EB7821-56BC-4848-8EEE-A00D89AE7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Magyarországról </a:t>
            </a:r>
            <a:r>
              <a:rPr lang="hu-HU" dirty="0" err="1"/>
              <a:t>Flixbus</a:t>
            </a:r>
            <a:r>
              <a:rPr lang="hu-HU" dirty="0"/>
              <a:t>, Repülő</a:t>
            </a:r>
          </a:p>
          <a:p>
            <a:r>
              <a:rPr lang="hu-HU" dirty="0" err="1"/>
              <a:t>Bablacar</a:t>
            </a:r>
            <a:endParaRPr lang="hu-HU" dirty="0"/>
          </a:p>
          <a:p>
            <a:r>
              <a:rPr lang="hu-HU" dirty="0"/>
              <a:t>Villamos –</a:t>
            </a:r>
            <a:r>
              <a:rPr lang="hu-HU" dirty="0" err="1"/>
              <a:t>Lignes</a:t>
            </a:r>
            <a:r>
              <a:rPr lang="hu-HU" dirty="0"/>
              <a:t> 1-4 </a:t>
            </a:r>
          </a:p>
          <a:p>
            <a:r>
              <a:rPr lang="hu-HU" dirty="0"/>
              <a:t>Busz</a:t>
            </a:r>
          </a:p>
          <a:p>
            <a:r>
              <a:rPr lang="hu-HU" dirty="0"/>
              <a:t>Vonat</a:t>
            </a:r>
          </a:p>
          <a:p>
            <a:r>
              <a:rPr lang="hu-HU" dirty="0" err="1"/>
              <a:t>Vélomagg</a:t>
            </a:r>
            <a:r>
              <a:rPr lang="hu-HU" dirty="0"/>
              <a:t> bicikli:10 euro</a:t>
            </a:r>
          </a:p>
          <a:p>
            <a:r>
              <a:rPr lang="hu-HU" dirty="0"/>
              <a:t>Diákbérlet: 29,12 euro</a:t>
            </a:r>
          </a:p>
          <a:p>
            <a:r>
              <a:rPr lang="hu-HU" dirty="0"/>
              <a:t>Menetjegy :1.60 euro, 10 </a:t>
            </a:r>
            <a:r>
              <a:rPr lang="hu-HU" dirty="0" err="1"/>
              <a:t>voyages</a:t>
            </a:r>
            <a:r>
              <a:rPr lang="hu-HU" dirty="0"/>
              <a:t> menetjegy :10 euro, családi jegy: 6.50</a:t>
            </a:r>
          </a:p>
          <a:p>
            <a:endParaRPr lang="hu-HU" dirty="0"/>
          </a:p>
        </p:txBody>
      </p:sp>
      <p:pic>
        <p:nvPicPr>
          <p:cNvPr id="5" name="Picture 2" descr="KÃ©ptalÃ¡lat a kÃ¶vetkezÅre: âmontpellierâ">
            <a:extLst>
              <a:ext uri="{FF2B5EF4-FFF2-40B4-BE49-F238E27FC236}">
                <a16:creationId xmlns:a16="http://schemas.microsoft.com/office/drawing/2014/main" id="{0D7EDA74-750B-4E57-A1AE-646C065F7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18" y="1624338"/>
            <a:ext cx="5244860" cy="29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4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6D96FC-7FDC-433C-9705-096950CA5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Menni vagy nem menni?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0B49EE-02BF-435A-B6A2-D8861BF5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Érdeklődési kör/Nyelvtudás fejlesztés/ Ismerkedés</a:t>
            </a:r>
          </a:p>
          <a:p>
            <a:r>
              <a:rPr lang="hu-HU" dirty="0"/>
              <a:t>Kulturális különbségek: </a:t>
            </a:r>
          </a:p>
          <a:p>
            <a:r>
              <a:rPr lang="hu-HU" dirty="0"/>
              <a:t>cigaretta</a:t>
            </a:r>
          </a:p>
          <a:p>
            <a:r>
              <a:rPr lang="hu-HU" dirty="0"/>
              <a:t>tömegközlekedés</a:t>
            </a:r>
          </a:p>
          <a:p>
            <a:r>
              <a:rPr lang="hu-HU" dirty="0"/>
              <a:t>bankkártya  </a:t>
            </a:r>
          </a:p>
          <a:p>
            <a:r>
              <a:rPr lang="hu-HU" dirty="0"/>
              <a:t>Elszigeteltség </a:t>
            </a:r>
          </a:p>
        </p:txBody>
      </p:sp>
    </p:spTree>
    <p:extLst>
      <p:ext uri="{BB962C8B-B14F-4D97-AF65-F5344CB8AC3E}">
        <p14:creationId xmlns:p14="http://schemas.microsoft.com/office/powerpoint/2010/main" val="5624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1F89B0E-CF59-4259-937E-2F9B9DA4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009D69F-36D5-4DB4-A3C0-9D53DA7B3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33"/>
            <a:ext cx="7921189" cy="5279504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BC275EC-0AB8-458A-B8AF-60E573699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1990" y="1213891"/>
            <a:ext cx="5351849" cy="3006286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88DF0B1-6EEB-40DB-82BD-8E6060864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0788" y="3285424"/>
            <a:ext cx="4035963" cy="30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9075A-B646-432B-8220-6335A7AC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/>
              <a:t>Montpellier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1DEC7D3-00CC-4185-88E8-103DD000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 </a:t>
            </a:r>
            <a:r>
              <a:rPr lang="hu-HU" u="sng" dirty="0" err="1">
                <a:hlinkClick r:id="rId2"/>
              </a:rPr>
              <a:t>Languedoc-Roussillon</a:t>
            </a:r>
            <a:r>
              <a:rPr lang="hu-HU" dirty="0"/>
              <a:t> régió központja, </a:t>
            </a:r>
            <a:r>
              <a:rPr lang="hu-HU" dirty="0" err="1">
                <a:hlinkClick r:id="rId3" tooltip="Hérault"/>
              </a:rPr>
              <a:t>Hérault</a:t>
            </a:r>
            <a:r>
              <a:rPr lang="hu-HU" dirty="0"/>
              <a:t> megyében</a:t>
            </a:r>
          </a:p>
          <a:p>
            <a:r>
              <a:rPr lang="hu-HU" b="1" i="1" dirty="0"/>
              <a:t>Látnivalók:</a:t>
            </a:r>
          </a:p>
          <a:p>
            <a:r>
              <a:rPr lang="hu-HU" b="1" dirty="0" err="1"/>
              <a:t>Place</a:t>
            </a:r>
            <a:r>
              <a:rPr lang="hu-HU" b="1" dirty="0"/>
              <a:t> de la Comédie</a:t>
            </a:r>
            <a:r>
              <a:rPr lang="hu-HU" dirty="0"/>
              <a:t> </a:t>
            </a:r>
          </a:p>
          <a:p>
            <a:r>
              <a:rPr lang="hu-HU" b="1" dirty="0">
                <a:hlinkClick r:id="rId4"/>
              </a:rPr>
              <a:t>Arc de </a:t>
            </a:r>
            <a:r>
              <a:rPr lang="hu-HU" b="1" dirty="0" err="1">
                <a:hlinkClick r:id="rId4"/>
              </a:rPr>
              <a:t>triomphe</a:t>
            </a:r>
            <a:r>
              <a:rPr lang="hu-HU" b="1" dirty="0"/>
              <a:t>                    </a:t>
            </a:r>
          </a:p>
          <a:p>
            <a:r>
              <a:rPr lang="hu-HU" b="1" dirty="0"/>
              <a:t>Jardin </a:t>
            </a:r>
            <a:r>
              <a:rPr lang="hu-HU" b="1" dirty="0" err="1"/>
              <a:t>des</a:t>
            </a:r>
            <a:r>
              <a:rPr lang="hu-HU" b="1" dirty="0"/>
              <a:t> </a:t>
            </a:r>
            <a:r>
              <a:rPr lang="hu-HU" b="1" dirty="0" err="1"/>
              <a:t>Plantes</a:t>
            </a:r>
            <a:endParaRPr lang="hu-HU" b="1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A728563-F515-48E1-80A7-0779A2F55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7835" y="3098799"/>
            <a:ext cx="4198143" cy="314860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D0991544-8B37-4775-9B3C-D29943552A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222" y="3814083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171ED-6D10-487D-B095-79E7F45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FEBF486-D681-410B-A90C-8D8A4E6EB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2632790"/>
            <a:ext cx="7447300" cy="4183360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51B731E-ECA8-4504-8253-96AB10FA7F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7404" y="1502833"/>
            <a:ext cx="6857999" cy="385233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C2EDDAB9-4022-4AE0-BDF0-DF976B693A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10261" y="2779030"/>
            <a:ext cx="5223661" cy="2934279"/>
          </a:xfrm>
          <a:prstGeom prst="rect">
            <a:avLst/>
          </a:prstGeom>
        </p:spPr>
      </p:pic>
      <p:pic>
        <p:nvPicPr>
          <p:cNvPr id="4098" name="Picture 2" descr="KÃ©ptalÃ¡lat a kÃ¶vetkezÅre: âplace de comedieâ">
            <a:extLst>
              <a:ext uri="{FF2B5EF4-FFF2-40B4-BE49-F238E27FC236}">
                <a16:creationId xmlns:a16="http://schemas.microsoft.com/office/drawing/2014/main" id="{BFD73E2E-410F-40A4-83D2-CDC2051F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569" y="-499192"/>
            <a:ext cx="5567968" cy="313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FFDBAC-AC2E-4415-9690-990BF80E6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21D9021-C17F-4F20-90C9-3CD8DF85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12042072" cy="60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/>
              <a:t>Franciaország- MOMA</a:t>
            </a:r>
          </a:p>
        </p:txBody>
      </p:sp>
      <p:sp>
        <p:nvSpPr>
          <p:cNvPr id="2" name="Tartalom helye 1">
            <a:extLst>
              <a:ext uri="{FF2B5EF4-FFF2-40B4-BE49-F238E27FC236}">
                <a16:creationId xmlns:a16="http://schemas.microsoft.com/office/drawing/2014/main" id="{DF6604F0-2B04-4733-9182-21FD38A1C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6 db tantárgy  5 kredit értékben</a:t>
            </a:r>
          </a:p>
          <a:p>
            <a:r>
              <a:rPr lang="hu-HU" dirty="0"/>
              <a:t>Teljes program franciául adott szemeszter összes tantárgy, nem egységes kredit értékben</a:t>
            </a:r>
          </a:p>
          <a:p>
            <a:r>
              <a:rPr lang="hu-HU" dirty="0"/>
              <a:t>Min 20 kreditet kell teljesíteni</a:t>
            </a:r>
          </a:p>
          <a:p>
            <a:r>
              <a:rPr lang="hu-HU" dirty="0"/>
              <a:t>Ajánlott kredit mennyiég 30</a:t>
            </a:r>
          </a:p>
          <a:p>
            <a:r>
              <a:rPr lang="hu-HU" dirty="0"/>
              <a:t>Sikertelen vizsgázás esetén van lehetőség javító vizsgára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Picture 4" descr="KÃ©ptalÃ¡lat a kÃ¶vetkezÅre: âMoma montpellierâ">
            <a:extLst>
              <a:ext uri="{FF2B5EF4-FFF2-40B4-BE49-F238E27FC236}">
                <a16:creationId xmlns:a16="http://schemas.microsoft.com/office/drawing/2014/main" id="{347257CF-2223-4DC7-8986-979D698E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14" y="4797152"/>
            <a:ext cx="488219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apcsolÃ³dÃ³ kÃ©p">
            <a:extLst>
              <a:ext uri="{FF2B5EF4-FFF2-40B4-BE49-F238E27FC236}">
                <a16:creationId xmlns:a16="http://schemas.microsoft.com/office/drawing/2014/main" id="{A67D2717-7FFE-41CF-9148-2E0ABA6FF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5" y="1"/>
            <a:ext cx="259228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75963A-00DC-4641-8A2B-1BA7C476B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Tanárok /oktatás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CB3E9D-304A-4A7B-9BC3-220E09E89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Enciklopédikus tudás</a:t>
            </a:r>
          </a:p>
          <a:p>
            <a:r>
              <a:rPr lang="hu-HU" dirty="0"/>
              <a:t>Laptop jó ha van órán</a:t>
            </a:r>
          </a:p>
          <a:p>
            <a:r>
              <a:rPr lang="hu-HU" dirty="0"/>
              <a:t>Szigorú tanárok</a:t>
            </a:r>
          </a:p>
          <a:p>
            <a:r>
              <a:rPr lang="hu-HU" dirty="0"/>
              <a:t>Nem szeretik a késést </a:t>
            </a:r>
          </a:p>
          <a:p>
            <a:r>
              <a:rPr lang="hu-HU" dirty="0"/>
              <a:t>Nem bíznak a diákokban</a:t>
            </a:r>
          </a:p>
          <a:p>
            <a:r>
              <a:rPr lang="hu-HU" dirty="0"/>
              <a:t>Segítőkész koordinátorok</a:t>
            </a:r>
          </a:p>
          <a:p>
            <a:endParaRPr lang="hu-HU" dirty="0"/>
          </a:p>
          <a:p>
            <a:pPr marL="4572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707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2AD3B1-538B-4918-806F-8A32796F7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KÃ©ptalÃ¡lat a kÃ¶vetkezÅre: âMoma montpellierâ">
            <a:extLst>
              <a:ext uri="{FF2B5EF4-FFF2-40B4-BE49-F238E27FC236}">
                <a16:creationId xmlns:a16="http://schemas.microsoft.com/office/drawing/2014/main" id="{3C2550F2-D131-4D8E-A2F2-69952D391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" y="0"/>
            <a:ext cx="891660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apcsolÃ³dÃ³ kÃ©p">
            <a:extLst>
              <a:ext uri="{FF2B5EF4-FFF2-40B4-BE49-F238E27FC236}">
                <a16:creationId xmlns:a16="http://schemas.microsoft.com/office/drawing/2014/main" id="{80B541D4-F2E6-43F7-A5E4-088B92A7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333" y="2211295"/>
            <a:ext cx="6829492" cy="455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A8EE61-E4CF-4F76-901F-1E9D2405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Lakhatási körülmények, Költségek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2D81A70-C381-43A1-92AB-B6C64630C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Kollégium</a:t>
            </a:r>
          </a:p>
          <a:p>
            <a:r>
              <a:rPr lang="hu-HU" dirty="0"/>
              <a:t>177 euro (külföldieknek nem mindenhol van nyitva) </a:t>
            </a:r>
          </a:p>
          <a:p>
            <a:r>
              <a:rPr lang="hu-HU" dirty="0"/>
              <a:t>244 euro (saját fürdőszoba, hűtő)</a:t>
            </a:r>
          </a:p>
          <a:p>
            <a:r>
              <a:rPr lang="hu-HU" dirty="0"/>
              <a:t>A francia egyetem koordinátora segítségével lehet foglalni</a:t>
            </a:r>
          </a:p>
          <a:p>
            <a:r>
              <a:rPr lang="hu-HU" dirty="0" err="1">
                <a:solidFill>
                  <a:srgbClr val="FF0000"/>
                </a:solidFill>
              </a:rPr>
              <a:t>Airbnb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>
                <a:solidFill>
                  <a:srgbClr val="FF0000"/>
                </a:solidFill>
              </a:rPr>
              <a:t>Albérlet</a:t>
            </a:r>
            <a:r>
              <a:rPr lang="hu-HU" dirty="0"/>
              <a:t> – kb. 500/600 euro, általában lakótárssal (Párizs kb. 800-1000 euro)</a:t>
            </a:r>
          </a:p>
          <a:p>
            <a:r>
              <a:rPr lang="hu-HU" dirty="0"/>
              <a:t>Pénzt érdemes válltani itthon, pénz felvétel automatából/váltás kezelési költsége kb. 8 euro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81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F09330-292E-4AB7-AABD-03290568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Biztosítás, CAF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487CAB-0DFE-412D-A896-0F093B19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>
                <a:solidFill>
                  <a:srgbClr val="FF0000"/>
                </a:solidFill>
              </a:rPr>
              <a:t>Kollégiumi szoba biztosítás  </a:t>
            </a:r>
            <a:r>
              <a:rPr lang="hu-HU" dirty="0"/>
              <a:t>minimum 40 euro 1évre (SMERRA,AXXA</a:t>
            </a:r>
          </a:p>
          <a:p>
            <a:r>
              <a:rPr lang="hu-HU" dirty="0">
                <a:solidFill>
                  <a:srgbClr val="FF0000"/>
                </a:solidFill>
              </a:rPr>
              <a:t>Civil </a:t>
            </a:r>
            <a:r>
              <a:rPr lang="hu-HU" dirty="0" err="1">
                <a:solidFill>
                  <a:srgbClr val="FF0000"/>
                </a:solidFill>
              </a:rPr>
              <a:t>responsability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biztosítás  iskola eszközök, berendezések megrongálása ellen 16 euro</a:t>
            </a:r>
          </a:p>
          <a:p>
            <a:r>
              <a:rPr lang="hu-HU" dirty="0">
                <a:solidFill>
                  <a:srgbClr val="FF0000"/>
                </a:solidFill>
              </a:rPr>
              <a:t>Orvosi ellátás biztosítására </a:t>
            </a:r>
            <a:r>
              <a:rPr lang="hu-HU" dirty="0"/>
              <a:t>5 euro</a:t>
            </a:r>
          </a:p>
          <a:p>
            <a:r>
              <a:rPr lang="hu-HU" dirty="0"/>
              <a:t>Bármilyen sport tevékenység, kondi végzéséhez kell francia egyetemi orvosi igazolás</a:t>
            </a:r>
          </a:p>
          <a:p>
            <a:r>
              <a:rPr lang="hu-HU" i="1" dirty="0" err="1">
                <a:solidFill>
                  <a:srgbClr val="FF0000"/>
                </a:solidFill>
              </a:rPr>
              <a:t>Caf</a:t>
            </a:r>
            <a:r>
              <a:rPr lang="hu-HU" i="1" dirty="0"/>
              <a:t> </a:t>
            </a:r>
            <a:r>
              <a:rPr lang="hu-HU" dirty="0"/>
              <a:t>lakhatási támogatás- kell hozzá francia bankszámlaszám</a:t>
            </a:r>
          </a:p>
          <a:p>
            <a:r>
              <a:rPr lang="hu-HU" dirty="0"/>
              <a:t>244 euros kollégiumi lakbérnél -85 euros támogatás</a:t>
            </a:r>
          </a:p>
          <a:p>
            <a:r>
              <a:rPr lang="hu-HU" dirty="0"/>
              <a:t>Első hónap nincs támogatva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6706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E1DF8B4-D44D-4061-B288-A94AFAC683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Világtérképek sorozat, Európát ábrázoló bemutató (szélesvásznú)</Template>
  <TotalTime>0</TotalTime>
  <Words>275</Words>
  <Application>Microsoft Office PowerPoint</Application>
  <PresentationFormat>Egyéni</PresentationFormat>
  <Paragraphs>65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Arial</vt:lpstr>
      <vt:lpstr>Century Gothic</vt:lpstr>
      <vt:lpstr>Continental_Europe_16x9</vt:lpstr>
      <vt:lpstr>#ErasmusDayS</vt:lpstr>
      <vt:lpstr>Montpellier</vt:lpstr>
      <vt:lpstr>PowerPoint-bemutató</vt:lpstr>
      <vt:lpstr>PowerPoint-bemutató</vt:lpstr>
      <vt:lpstr>Franciaország- MOMA</vt:lpstr>
      <vt:lpstr>Tanárok /oktatás</vt:lpstr>
      <vt:lpstr>PowerPoint-bemutató</vt:lpstr>
      <vt:lpstr>Lakhatási körülmények, Költségek</vt:lpstr>
      <vt:lpstr>Biztosítás, CAF</vt:lpstr>
      <vt:lpstr>CAF (Caisse Nationale DES allocations Familiaes)</vt:lpstr>
      <vt:lpstr>Tömegközlekedés</vt:lpstr>
      <vt:lpstr>Menni vagy nem menni?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2018-10-10T19:06:11Z</dcterms:created>
  <dcterms:modified xsi:type="dcterms:W3CDTF">2018-10-12T07:31:26Z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