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8" r:id="rId5"/>
  </p:sldMasterIdLst>
  <p:notesMasterIdLst>
    <p:notesMasterId r:id="rId18"/>
  </p:notesMasterIdLst>
  <p:handoutMasterIdLst>
    <p:handoutMasterId r:id="rId19"/>
  </p:handoutMasterIdLst>
  <p:sldIdLst>
    <p:sldId id="329" r:id="rId6"/>
    <p:sldId id="280" r:id="rId7"/>
    <p:sldId id="285" r:id="rId8"/>
    <p:sldId id="354" r:id="rId9"/>
    <p:sldId id="282" r:id="rId10"/>
    <p:sldId id="339" r:id="rId11"/>
    <p:sldId id="343" r:id="rId12"/>
    <p:sldId id="342" r:id="rId13"/>
    <p:sldId id="349" r:id="rId14"/>
    <p:sldId id="350" r:id="rId15"/>
    <p:sldId id="353" r:id="rId16"/>
    <p:sldId id="327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6920-A0EE-A84A-A6E4-65FF8A836930}" type="datetimeFigureOut">
              <a:rPr lang="nl-NL" smtClean="0"/>
              <a:t>9-10-2019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A8C56-4FE0-5E42-BE57-CC27EDF47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872D6-697B-BD43-A17E-A9FE0F29E03C}" type="datetimeFigureOut">
              <a:rPr lang="nl-NL" smtClean="0"/>
              <a:t>9-10-2019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CD159-001F-C046-AC5F-2C895F632CB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1pPr>
            <a:lvl2pPr marL="742950" indent="-28575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2pPr>
            <a:lvl3pPr marL="11430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3pPr>
            <a:lvl4pPr marL="16002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4pPr>
            <a:lvl5pPr marL="20574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D2D05F33-74EF-4B6D-9446-E324984449AA}" type="slidenum">
              <a:rPr lang="nl-NL" altLang="nl-NL" sz="1200" b="0" baseline="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2</a:t>
            </a:fld>
            <a:endParaRPr lang="nl-NL" altLang="nl-NL" sz="1200" b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14350"/>
            <a:ext cx="3427412" cy="2570163"/>
          </a:xfrm>
          <a:ln/>
          <a:extLst>
            <a:ext uri="{FAA26D3D-D897-4be2-8F04-BA451C77F1D7}"/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9138"/>
            <a:ext cx="7315200" cy="3084512"/>
          </a:xfrm>
        </p:spPr>
        <p:txBody>
          <a:bodyPr/>
          <a:lstStyle/>
          <a:p>
            <a:pPr eaLnBrk="1" hangingPunct="1">
              <a:defRPr/>
            </a:pPr>
            <a:endParaRPr lang="nl-NL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9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1pPr>
            <a:lvl2pPr marL="742950" indent="-28575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2pPr>
            <a:lvl3pPr marL="11430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3pPr>
            <a:lvl4pPr marL="16002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4pPr>
            <a:lvl5pPr marL="20574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CC75D1E6-7A3C-46E8-BE51-F5A85284643F}" type="slidenum">
              <a:rPr lang="nl-NL" altLang="nl-NL" sz="1200" b="0" baseline="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3</a:t>
            </a:fld>
            <a:endParaRPr lang="nl-NL" altLang="nl-NL" sz="1200" b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14350"/>
            <a:ext cx="3427412" cy="2570163"/>
          </a:xfrm>
          <a:ln/>
          <a:extLst>
            <a:ext uri="{FAA26D3D-D897-4be2-8F04-BA451C77F1D7}"/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9138"/>
            <a:ext cx="7315200" cy="3084512"/>
          </a:xfrm>
        </p:spPr>
        <p:txBody>
          <a:bodyPr/>
          <a:lstStyle/>
          <a:p>
            <a:pPr eaLnBrk="1" hangingPunct="1">
              <a:defRPr/>
            </a:pPr>
            <a:endParaRPr lang="nl-NL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7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1pPr>
            <a:lvl2pPr marL="742950" indent="-28575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2pPr>
            <a:lvl3pPr marL="11430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3pPr>
            <a:lvl4pPr marL="16002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4pPr>
            <a:lvl5pPr marL="20574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CC75D1E6-7A3C-46E8-BE51-F5A85284643F}" type="slidenum">
              <a:rPr lang="nl-NL" altLang="nl-NL" sz="1200" b="0" baseline="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4</a:t>
            </a:fld>
            <a:endParaRPr lang="nl-NL" altLang="nl-NL" sz="1200" b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14350"/>
            <a:ext cx="3427412" cy="2570163"/>
          </a:xfrm>
          <a:ln/>
          <a:extLst>
            <a:ext uri="{FAA26D3D-D897-4be2-8F04-BA451C77F1D7}"/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9138"/>
            <a:ext cx="7315200" cy="3084512"/>
          </a:xfrm>
        </p:spPr>
        <p:txBody>
          <a:bodyPr/>
          <a:lstStyle/>
          <a:p>
            <a:pPr eaLnBrk="1" hangingPunct="1">
              <a:defRPr/>
            </a:pPr>
            <a:endParaRPr lang="nl-NL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9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1pPr>
            <a:lvl2pPr marL="742950" indent="-28575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2pPr>
            <a:lvl3pPr marL="11430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3pPr>
            <a:lvl4pPr marL="16002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4pPr>
            <a:lvl5pPr marL="20574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BF6AB2AF-3579-4F73-A1D4-718613F98D1C}" type="slidenum">
              <a:rPr lang="nl-NL" altLang="nl-NL" sz="1200" b="0" baseline="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5</a:t>
            </a:fld>
            <a:endParaRPr lang="nl-NL" altLang="nl-NL" sz="1200" b="0" baseline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14350"/>
            <a:ext cx="3427412" cy="2570163"/>
          </a:xfrm>
          <a:ln/>
          <a:extLst>
            <a:ext uri="{FAA26D3D-D897-4be2-8F04-BA451C77F1D7}"/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9138"/>
            <a:ext cx="7315200" cy="3084512"/>
          </a:xfrm>
        </p:spPr>
        <p:txBody>
          <a:bodyPr/>
          <a:lstStyle/>
          <a:p>
            <a:pPr eaLnBrk="1" hangingPunct="1">
              <a:defRPr/>
            </a:pPr>
            <a:endParaRPr lang="nl-NL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05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Applied Science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führen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angewandte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Forschung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Qualität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unseren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Unterricht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unsere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Position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Forschungsinstitut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verhöht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Forschungsinstitut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bieten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praxis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orientierte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Lösungen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nationalen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internationalen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Firmen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der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Gesellschaft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drei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Applied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Ressearch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Centres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verschiedenen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Lektoraten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(Slide)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Lektorate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Van Hall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Larenstein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zwischen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Bildung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Firmen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Lehrinstituten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Regierungseinrichtungen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Lektorate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Qualität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Unterrichts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erhöht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allem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Wissensaustausch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den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angewande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Forschungsprojekte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bieten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Lektoren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Gastlesungen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helfen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Forschungsprojekten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ihren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Bachelorthesen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Zusammenarbeit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liefert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oft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innovatieve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arbeiten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dadurch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Lektoren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zusammen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ihre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angewandte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Forschung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führen</a:t>
            </a:r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8DAB8-78CC-8641-8626-C6C71BB9C827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06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1pPr>
            <a:lvl2pPr marL="742950" indent="-28575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2pPr>
            <a:lvl3pPr marL="11430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3pPr>
            <a:lvl4pPr marL="16002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4pPr>
            <a:lvl5pPr marL="20574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BF6AB2AF-3579-4F73-A1D4-718613F98D1C}" type="slidenum">
              <a:rPr lang="nl-NL" altLang="nl-NL" sz="1200" b="0" baseline="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nl-NL" altLang="nl-NL" sz="1200" b="0" baseline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14350"/>
            <a:ext cx="3427412" cy="2570163"/>
          </a:xfrm>
          <a:ln/>
          <a:extLst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9138"/>
            <a:ext cx="7315200" cy="3084512"/>
          </a:xfrm>
        </p:spPr>
        <p:txBody>
          <a:bodyPr/>
          <a:lstStyle/>
          <a:p>
            <a:pPr eaLnBrk="1" hangingPunct="1">
              <a:defRPr/>
            </a:pPr>
            <a:endParaRPr lang="nl-NL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5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1pPr>
            <a:lvl2pPr marL="742950" indent="-28575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2pPr>
            <a:lvl3pPr marL="11430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3pPr>
            <a:lvl4pPr marL="16002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4pPr>
            <a:lvl5pPr marL="20574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844034DF-5FC4-40A2-BA5A-FCFB4023BE0E}" type="slidenum">
              <a:rPr lang="nl-NL" altLang="nl-NL" sz="1200" b="0" baseline="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9</a:t>
            </a:fld>
            <a:endParaRPr lang="nl-NL" altLang="nl-NL" sz="1200" b="0" baseline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14350"/>
            <a:ext cx="3427412" cy="2570163"/>
          </a:xfrm>
          <a:ln/>
          <a:extLst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9138"/>
            <a:ext cx="7315200" cy="3084512"/>
          </a:xfrm>
        </p:spPr>
        <p:txBody>
          <a:bodyPr/>
          <a:lstStyle/>
          <a:p>
            <a:pPr eaLnBrk="1" hangingPunct="1">
              <a:defRPr/>
            </a:pPr>
            <a:endParaRPr lang="nl-NL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9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1pPr>
            <a:lvl2pPr marL="742950" indent="-28575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2pPr>
            <a:lvl3pPr marL="11430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3pPr>
            <a:lvl4pPr marL="16002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4pPr>
            <a:lvl5pPr marL="20574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5F1A8751-7D8E-44F5-8758-162E28756046}" type="slidenum">
              <a:rPr lang="nl-NL" altLang="nl-NL" sz="1200" b="0" baseline="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10</a:t>
            </a:fld>
            <a:endParaRPr lang="nl-NL" altLang="nl-NL" sz="1200" b="0" baseline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14350"/>
            <a:ext cx="3427412" cy="2570163"/>
          </a:xfrm>
          <a:ln/>
          <a:extLst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9138"/>
            <a:ext cx="7315200" cy="3084512"/>
          </a:xfrm>
        </p:spPr>
        <p:txBody>
          <a:bodyPr/>
          <a:lstStyle/>
          <a:p>
            <a:pPr eaLnBrk="1" hangingPunct="1">
              <a:defRPr/>
            </a:pPr>
            <a:endParaRPr lang="nl-NL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5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ackground_Titelpage_PPT_VH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VHL_logo_kleur_RGB_voetj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36" y="5907024"/>
            <a:ext cx="2505364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80630" y="2883589"/>
            <a:ext cx="5446931" cy="77511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Titel</a:t>
            </a:r>
            <a:r>
              <a:rPr lang="en-US"/>
              <a:t> van </a:t>
            </a:r>
            <a:r>
              <a:rPr lang="en-US" err="1"/>
              <a:t>presentatie</a:t>
            </a:r>
            <a:endParaRPr lang="nl-NL"/>
          </a:p>
        </p:txBody>
      </p:sp>
      <p:pic>
        <p:nvPicPr>
          <p:cNvPr id="14" name="Afbeelding 13" descr="VHL_logo_kleur_RGB_voetj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"/>
          <a:stretch/>
        </p:blipFill>
        <p:spPr>
          <a:xfrm>
            <a:off x="6638635" y="5907024"/>
            <a:ext cx="2430319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FAIR launch event | April, 14th 2016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10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ackground_Titelpage_PPT_VH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3" name="Afbeelding 12" descr="VHL_logo_kleur_RGB_voetj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36" y="5907024"/>
            <a:ext cx="2505364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80630" y="2883589"/>
            <a:ext cx="5446931" cy="77511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Titel</a:t>
            </a:r>
            <a:r>
              <a:rPr lang="en-US"/>
              <a:t> van </a:t>
            </a:r>
            <a:r>
              <a:rPr lang="en-US" err="1"/>
              <a:t>presentatie</a:t>
            </a:r>
            <a:endParaRPr lang="nl-NL"/>
          </a:p>
        </p:txBody>
      </p:sp>
      <p:pic>
        <p:nvPicPr>
          <p:cNvPr id="14" name="Afbeelding 13" descr="VHL_logo_kleur_RGB_voetj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"/>
          <a:stretch/>
        </p:blipFill>
        <p:spPr>
          <a:xfrm>
            <a:off x="6638635" y="5907024"/>
            <a:ext cx="2430319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Paginatitel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 lang="nl-NL" sz="2400">
                <a:effectLst/>
                <a:latin typeface="+mn-lt"/>
              </a:defRPr>
            </a:lvl1pPr>
            <a:lvl2pPr>
              <a:defRPr lang="nl-NL" sz="2400" baseline="0" smtClean="0">
                <a:effectLst/>
                <a:latin typeface="+mn-lt"/>
              </a:defRPr>
            </a:lvl2pPr>
          </a:lstStyle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1</a:t>
            </a:r>
          </a:p>
          <a:p>
            <a:pPr lvl="1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1a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1b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2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3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4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5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Pagina </a:t>
            </a:r>
            <a:fld id="{5AA51E57-5550-4F41-8336-E81354B3B2A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>
                <a:solidFill>
                  <a:prstClr val="black"/>
                </a:solidFill>
              </a:rPr>
              <a:t>Plaats hier uw voettekst</a:t>
            </a:r>
          </a:p>
        </p:txBody>
      </p:sp>
    </p:spTree>
    <p:extLst>
      <p:ext uri="{BB962C8B-B14F-4D97-AF65-F5344CB8AC3E}">
        <p14:creationId xmlns:p14="http://schemas.microsoft.com/office/powerpoint/2010/main" val="251667838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Background_Devider_PPT_VH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80630" y="2883589"/>
            <a:ext cx="5446931" cy="77511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Titel</a:t>
            </a:r>
            <a:r>
              <a:rPr lang="en-US"/>
              <a:t> van divider</a:t>
            </a:r>
            <a:endParaRPr lang="nl-NL"/>
          </a:p>
        </p:txBody>
      </p:sp>
      <p:pic>
        <p:nvPicPr>
          <p:cNvPr id="7" name="Afbeelding 6" descr="VHL_logo_kleur_RGB_voetj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Pagina </a:t>
            </a:r>
            <a:fld id="{5AA51E57-5550-4F41-8336-E81354B3B2A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>
                <a:solidFill>
                  <a:prstClr val="black"/>
                </a:solidFill>
              </a:rPr>
              <a:t>Plaats hier uw voettekst</a:t>
            </a:r>
          </a:p>
        </p:txBody>
      </p:sp>
    </p:spTree>
    <p:extLst>
      <p:ext uri="{BB962C8B-B14F-4D97-AF65-F5344CB8AC3E}">
        <p14:creationId xmlns:p14="http://schemas.microsoft.com/office/powerpoint/2010/main" val="26410666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Paginatitel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buNone/>
              <a:defRPr lang="nl-NL" sz="2400" b="0">
                <a:effectLst/>
                <a:latin typeface="+mn-lt"/>
              </a:defRPr>
            </a:lvl1pPr>
            <a:lvl2pPr>
              <a:defRPr lang="nl-NL" sz="800" smtClean="0">
                <a:effectLst/>
              </a:defRPr>
            </a:lvl2pPr>
          </a:lstStyle>
          <a:p>
            <a:r>
              <a:rPr lang="nl-NL" sz="2400" b="1">
                <a:effectLst/>
                <a:latin typeface="+mn-lt"/>
                <a:ea typeface="ＭＳ 明朝"/>
                <a:cs typeface="Times New Roman"/>
              </a:rPr>
              <a:t>Kopje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sit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ante massa.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ullamcorper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non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sapien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in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metus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commodo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feugiat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mauris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finibus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tempor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Etiam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sit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facilisis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lacus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Duis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libero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lacus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lacinia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et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neque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placerat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consequat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tellus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at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interdum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, ut commodo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metus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ut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tortor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lobortis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pellentesque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et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ac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arcu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Pagina </a:t>
            </a:r>
            <a:fld id="{5AA51E57-5550-4F41-8336-E81354B3B2A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>
                <a:solidFill>
                  <a:prstClr val="black"/>
                </a:solidFill>
              </a:rPr>
              <a:t>Plaats hier uw voettekst</a:t>
            </a:r>
          </a:p>
        </p:txBody>
      </p:sp>
    </p:spTree>
    <p:extLst>
      <p:ext uri="{BB962C8B-B14F-4D97-AF65-F5344CB8AC3E}">
        <p14:creationId xmlns:p14="http://schemas.microsoft.com/office/powerpoint/2010/main" val="362206162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0"/>
            <a:ext cx="9144000" cy="47544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Paginatitel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>
                <a:solidFill>
                  <a:prstClr val="black"/>
                </a:solidFill>
              </a:rPr>
              <a:t>Plaats hier uw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Pagina </a:t>
            </a:r>
            <a:fld id="{5AA51E57-5550-4F41-8336-E81354B3B2A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1138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Paginatitel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 lang="nl-NL" sz="2400">
                <a:effectLst/>
                <a:latin typeface="+mn-lt"/>
              </a:defRPr>
            </a:lvl1pPr>
            <a:lvl2pPr>
              <a:defRPr lang="nl-NL" sz="2400" baseline="0" smtClean="0">
                <a:effectLst/>
                <a:latin typeface="+mn-lt"/>
              </a:defRPr>
            </a:lvl2pPr>
          </a:lstStyle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1</a:t>
            </a:r>
          </a:p>
          <a:p>
            <a:pPr lvl="1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1a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1b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2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3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4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5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Pagina </a:t>
            </a:r>
            <a:fld id="{5AA51E57-5550-4F41-8336-E81354B3B2A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/>
              <a:t>Plaats hier uw voettekst</a:t>
            </a:r>
          </a:p>
        </p:txBody>
      </p:sp>
    </p:spTree>
    <p:extLst>
      <p:ext uri="{BB962C8B-B14F-4D97-AF65-F5344CB8AC3E}">
        <p14:creationId xmlns:p14="http://schemas.microsoft.com/office/powerpoint/2010/main" val="38893944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Background_Devider_PPT_VH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80630" y="2883589"/>
            <a:ext cx="5446931" cy="77511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Titel</a:t>
            </a:r>
            <a:r>
              <a:rPr lang="en-US"/>
              <a:t> van divider</a:t>
            </a:r>
            <a:endParaRPr lang="nl-NL"/>
          </a:p>
        </p:txBody>
      </p:sp>
      <p:pic>
        <p:nvPicPr>
          <p:cNvPr id="7" name="Afbeelding 6" descr="VHL_logo_kleur_RGB_voetj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Pagina </a:t>
            </a:r>
            <a:fld id="{5AA51E57-5550-4F41-8336-E81354B3B2A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/>
              <a:t>Plaats hier uw voettekst</a:t>
            </a:r>
          </a:p>
        </p:txBody>
      </p:sp>
    </p:spTree>
    <p:extLst>
      <p:ext uri="{BB962C8B-B14F-4D97-AF65-F5344CB8AC3E}">
        <p14:creationId xmlns:p14="http://schemas.microsoft.com/office/powerpoint/2010/main" val="27605715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Paginatitel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buNone/>
              <a:defRPr lang="nl-NL" sz="2400" b="0">
                <a:effectLst/>
                <a:latin typeface="+mn-lt"/>
              </a:defRPr>
            </a:lvl1pPr>
            <a:lvl2pPr>
              <a:defRPr lang="nl-NL" sz="800" smtClean="0">
                <a:effectLst/>
              </a:defRPr>
            </a:lvl2pPr>
          </a:lstStyle>
          <a:p>
            <a:r>
              <a:rPr lang="nl-NL" sz="2400" b="1">
                <a:effectLst/>
                <a:latin typeface="+mn-lt"/>
                <a:ea typeface="ＭＳ 明朝"/>
                <a:cs typeface="Times New Roman"/>
              </a:rPr>
              <a:t>Kopje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sit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ante massa.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ullamcorper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non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sapien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in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metus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commodo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feugiat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mauris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finibus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tempor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Etiam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sit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facilisis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lacus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Duis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libero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lacus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lacinia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et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neque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placerat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consequat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tellus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at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interdum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, ut commodo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metus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ut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tortor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lobortis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pellentesque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et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ac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nl-NL" sz="2400" err="1">
                <a:effectLst/>
                <a:latin typeface="+mn-lt"/>
                <a:ea typeface="ＭＳ 明朝"/>
                <a:cs typeface="Times New Roman"/>
              </a:rPr>
              <a:t>arcu</a:t>
            </a:r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. 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Pagina </a:t>
            </a:r>
            <a:fld id="{5AA51E57-5550-4F41-8336-E81354B3B2A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/>
              <a:t>Plaats hier uw voettekst</a:t>
            </a:r>
          </a:p>
        </p:txBody>
      </p:sp>
    </p:spTree>
    <p:extLst>
      <p:ext uri="{BB962C8B-B14F-4D97-AF65-F5344CB8AC3E}">
        <p14:creationId xmlns:p14="http://schemas.microsoft.com/office/powerpoint/2010/main" val="28765696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0"/>
            <a:ext cx="9144000" cy="475441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0" y="5882409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6638636" y="5907024"/>
            <a:ext cx="808182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9144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9144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9144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Paginatitel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04899" y="6210725"/>
            <a:ext cx="602949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/>
              <a:t>Plaats hier uw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485888" y="6210725"/>
            <a:ext cx="1171782" cy="365125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nl-NL"/>
              <a:t>Pagina </a:t>
            </a:r>
            <a:fld id="{5AA51E57-5550-4F41-8336-E81354B3B2A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01522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82800" cy="6876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636162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484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pagina met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9" descr="0609703 Petten.jpg"/>
          <p:cNvPicPr>
            <a:picLocks noChangeAspect="1"/>
          </p:cNvPicPr>
          <p:nvPr userDrawn="1"/>
        </p:nvPicPr>
        <p:blipFill>
          <a:blip r:embed="rId2"/>
          <a:srcRect t="3661"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rgbClr val="007B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Times New Roman" pitchFamily="-10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37138" y="2878138"/>
            <a:ext cx="3649662" cy="857250"/>
          </a:xfrm>
        </p:spPr>
        <p:txBody>
          <a:bodyPr bIns="0"/>
          <a:lstStyle>
            <a:lvl1pPr defTabSz="608013" eaLnBrk="0" hangingPunc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37138" y="3778250"/>
            <a:ext cx="3649662" cy="1752600"/>
          </a:xfrm>
        </p:spPr>
        <p:txBody>
          <a:bodyPr bIns="0"/>
          <a:lstStyle>
            <a:lvl1pPr marL="0" indent="1588" defTabSz="608013" eaLnBrk="0" hangingPunct="0">
              <a:buFont typeface="Arial" pitchFamily="-108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040313" y="6516688"/>
            <a:ext cx="3932237" cy="209550"/>
          </a:xfrm>
        </p:spPr>
        <p:txBody>
          <a:bodyPr anchor="t"/>
          <a:lstStyle>
            <a:lvl1pPr algn="l">
              <a:defRPr smtClean="0"/>
            </a:lvl1pPr>
          </a:lstStyle>
          <a:p>
            <a:pPr>
              <a:defRPr/>
            </a:pPr>
            <a:r>
              <a:rPr lang="nl-NL" smtClean="0"/>
              <a:t>FAIR launch event | April, 14th 2016</a:t>
            </a:r>
            <a:endParaRPr lang="nl-NL"/>
          </a:p>
        </p:txBody>
      </p:sp>
      <p:pic>
        <p:nvPicPr>
          <p:cNvPr id="10" name="Afbeelding 9" descr="HWBP_Briefpapier_oranje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978400" y="2082800"/>
            <a:ext cx="35941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4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66725" y="2068513"/>
            <a:ext cx="8401050" cy="41386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D6233-7A65-EC48-A34E-B6E624CC45F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5040313" y="6515100"/>
            <a:ext cx="3932237" cy="209550"/>
          </a:xfrm>
        </p:spPr>
        <p:txBody>
          <a:bodyPr anchor="t"/>
          <a:lstStyle>
            <a:lvl1pPr algn="l">
              <a:defRPr smtClean="0"/>
            </a:lvl1pPr>
          </a:lstStyle>
          <a:p>
            <a:pPr>
              <a:defRPr/>
            </a:pPr>
            <a:r>
              <a:rPr lang="nl-NL" smtClean="0"/>
              <a:t>FAIR launch event | April, 14th 2016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41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239713"/>
            <a:ext cx="8058150" cy="609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719138" y="1136650"/>
            <a:ext cx="3952875" cy="4876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824413" y="1136650"/>
            <a:ext cx="3952875" cy="4876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FAIR launch event | April, 14th 2016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0BA0-B86B-4241-BA9B-35939A97E1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24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7734204" cy="6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Paginatitel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4898" y="1600200"/>
            <a:ext cx="7734204" cy="3928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1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1a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1b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2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3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4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5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1E57-5550-4F41-8336-E81354B3B2A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80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60" r:id="rId3"/>
    <p:sldLayoutId id="2147483662" r:id="rId4"/>
    <p:sldLayoutId id="2147483661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nl-NL" sz="8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nl-NL" sz="8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04898" y="240000"/>
            <a:ext cx="7734204" cy="6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Paginatitel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4898" y="1600200"/>
            <a:ext cx="7734204" cy="3928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1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1a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1b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2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3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4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>
                <a:effectLst/>
                <a:latin typeface="+mn-lt"/>
                <a:ea typeface="ＭＳ 明朝"/>
                <a:cs typeface="Times New Roman"/>
              </a:rPr>
              <a:t>Onderwerp 5</a:t>
            </a:r>
            <a:endParaRPr lang="nl-NL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1E57-5550-4F41-8336-E81354B3B2A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ransition spd="slow">
    <p:push dir="u"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nl-NL" sz="8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nl-NL" sz="8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://www.swtours.nl/de-luxe-vloot-van-south-west-tours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hluniversity.com/study/programmes" TargetMode="External"/><Relationship Id="rId4" Type="http://schemas.openxmlformats.org/officeDocument/2006/relationships/hyperlink" Target="https://www.youtube.com/watch?v=fBbViDjDrV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Users\ingriddevries\OneDrive%20-%20Hogeschool%20van%20Hall%20Larenstein\India%202+2%20Project\Presentaties\Dairy%20Campus:%20a%20scetch%20(English%20subtitles).mp4" TargetMode="External"/><Relationship Id="rId2" Type="http://schemas.openxmlformats.org/officeDocument/2006/relationships/hyperlink" Target="https://vimeo.com/7982660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Van Hall </a:t>
            </a:r>
            <a:r>
              <a:rPr lang="nl-NL" err="1"/>
              <a:t>Larenstein</a:t>
            </a:r>
            <a:r>
              <a:rPr lang="nl-NL"/>
              <a:t> University of </a:t>
            </a:r>
            <a:r>
              <a:rPr lang="nl-NL" err="1"/>
              <a:t>Applied</a:t>
            </a:r>
            <a:r>
              <a:rPr lang="nl-NL"/>
              <a:t>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5888" y="6229350"/>
            <a:ext cx="1658112" cy="346500"/>
          </a:xfrm>
        </p:spPr>
        <p:txBody>
          <a:bodyPr/>
          <a:lstStyle/>
          <a:p>
            <a:r>
              <a:rPr lang="nl-NL" dirty="0" smtClean="0"/>
              <a:t>www.vhluniversity.com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977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hthoek 1"/>
          <p:cNvSpPr>
            <a:spLocks noChangeArrowheads="1"/>
          </p:cNvSpPr>
          <p:nvPr/>
        </p:nvSpPr>
        <p:spPr bwMode="auto">
          <a:xfrm>
            <a:off x="452201" y="1254623"/>
            <a:ext cx="73437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1pPr>
            <a:lvl2pPr marL="742950" indent="-28575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2pPr>
            <a:lvl3pPr marL="11430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3pPr>
            <a:lvl4pPr marL="16002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4pPr>
            <a:lvl5pPr marL="2057400" indent="-228600"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 baseline="30000">
                <a:solidFill>
                  <a:schemeClr val="bg1"/>
                </a:solidFill>
                <a:latin typeface="Interstate-Black" charset="0"/>
                <a:ea typeface="MS PGothic" panose="020B0600070205080204" pitchFamily="34" charset="-128"/>
              </a:defRPr>
            </a:lvl9pPr>
          </a:lstStyle>
          <a:p>
            <a:r>
              <a:rPr lang="en-GB" altLang="nl-NL" sz="24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countries for international </a:t>
            </a:r>
            <a:r>
              <a:rPr lang="en-GB" altLang="nl-NL" sz="2400" b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cooperation (on research):</a:t>
            </a:r>
            <a:endParaRPr lang="en-GB" altLang="nl-NL" sz="2400" b="0" baseline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endParaRPr lang="en-GB" altLang="nl-NL" sz="2400" b="0" baseline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altLang="nl-NL" sz="2400" b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Brazil</a:t>
            </a:r>
            <a:endParaRPr lang="en-GB" altLang="nl-NL" sz="2400" b="0" baseline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altLang="nl-NL" sz="24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China</a:t>
            </a:r>
          </a:p>
          <a:p>
            <a:r>
              <a:rPr lang="en-GB" altLang="nl-NL" sz="2400" b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Ethiopia</a:t>
            </a:r>
            <a:endParaRPr lang="en-GB" altLang="nl-NL" sz="2400" b="0" baseline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altLang="nl-NL" sz="2400" b="0" baseline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Germany</a:t>
            </a:r>
          </a:p>
          <a:p>
            <a:r>
              <a:rPr lang="en-GB" altLang="nl-NL" sz="2400" b="0" baseline="0" dirty="0">
                <a:solidFill>
                  <a:schemeClr val="tx1"/>
                </a:solidFill>
                <a:cs typeface="Arial" panose="020B0604020202020204" pitchFamily="34" charset="0"/>
              </a:rPr>
              <a:t>India</a:t>
            </a:r>
          </a:p>
          <a:p>
            <a:r>
              <a:rPr lang="en-GB" altLang="nl-NL" sz="2400" b="0" baseline="0" dirty="0">
                <a:solidFill>
                  <a:schemeClr val="tx1"/>
                </a:solidFill>
                <a:cs typeface="Arial" panose="020B0604020202020204" pitchFamily="34" charset="0"/>
              </a:rPr>
              <a:t>Indonesia</a:t>
            </a:r>
          </a:p>
          <a:p>
            <a:r>
              <a:rPr lang="en-GB" altLang="nl-NL" sz="2400" b="0" baseline="0" dirty="0" smtClean="0">
                <a:solidFill>
                  <a:schemeClr val="tx1"/>
                </a:solidFill>
                <a:cs typeface="Arial" panose="020B0604020202020204" pitchFamily="34" charset="0"/>
              </a:rPr>
              <a:t>Romania</a:t>
            </a:r>
            <a:endParaRPr lang="en-GB" altLang="nl-NL" sz="2400" b="0" baseline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GB" altLang="nl-NL" sz="2400" b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Spain</a:t>
            </a:r>
            <a:endParaRPr lang="en-GB" altLang="nl-NL" sz="2400" b="0" baseline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altLang="nl-NL" sz="2400" b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Vietnam</a:t>
            </a:r>
          </a:p>
          <a:p>
            <a:r>
              <a:rPr lang="en-GB" altLang="nl-NL" sz="2400" b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USA</a:t>
            </a:r>
            <a:endParaRPr lang="en-GB" altLang="nl-NL" sz="2400" b="0" baseline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01" y="255189"/>
            <a:ext cx="7734204" cy="616654"/>
          </a:xfrm>
        </p:spPr>
        <p:txBody>
          <a:bodyPr/>
          <a:lstStyle/>
          <a:p>
            <a:r>
              <a:rPr lang="en-US" dirty="0" smtClean="0"/>
              <a:t>International Cooperation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5AA51E57-5550-4F41-8336-E81354B3B2AB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440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</a:t>
            </a:r>
            <a:r>
              <a:rPr lang="nl-NL" dirty="0" err="1" smtClean="0"/>
              <a:t>Introduction</a:t>
            </a:r>
            <a:r>
              <a:rPr lang="nl-NL" dirty="0" smtClean="0"/>
              <a:t> </a:t>
            </a:r>
            <a:r>
              <a:rPr lang="nl-NL" dirty="0" err="1" smtClean="0"/>
              <a:t>staff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72442" y="1726918"/>
            <a:ext cx="6715125" cy="4183063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Marcel Rompelman</a:t>
            </a:r>
          </a:p>
          <a:p>
            <a:r>
              <a:rPr lang="nl-NL" sz="2400" dirty="0" err="1" smtClean="0"/>
              <a:t>Geology</a:t>
            </a:r>
            <a:r>
              <a:rPr lang="nl-NL" sz="2400" dirty="0" smtClean="0"/>
              <a:t> @ Utrecht University</a:t>
            </a:r>
          </a:p>
          <a:p>
            <a:r>
              <a:rPr lang="nl-NL" sz="2400" dirty="0" err="1" smtClean="0"/>
              <a:t>Owner</a:t>
            </a:r>
            <a:r>
              <a:rPr lang="nl-NL" sz="2400" dirty="0" smtClean="0"/>
              <a:t> </a:t>
            </a:r>
            <a:r>
              <a:rPr lang="nl-NL" sz="2400" dirty="0" err="1" smtClean="0"/>
              <a:t>Pagan</a:t>
            </a:r>
            <a:r>
              <a:rPr lang="nl-NL" sz="2400" dirty="0" smtClean="0"/>
              <a:t> Tours</a:t>
            </a:r>
          </a:p>
          <a:p>
            <a:r>
              <a:rPr lang="nl-NL" sz="2400" dirty="0" smtClean="0"/>
              <a:t>Program manager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Wetskills</a:t>
            </a:r>
            <a:endParaRPr lang="nl-NL" sz="2400" dirty="0" smtClean="0"/>
          </a:p>
          <a:p>
            <a:r>
              <a:rPr lang="nl-NL" sz="2400" dirty="0" err="1" smtClean="0"/>
              <a:t>Lecturer</a:t>
            </a:r>
            <a:r>
              <a:rPr lang="nl-NL" sz="2400" dirty="0" smtClean="0"/>
              <a:t>/researcher </a:t>
            </a:r>
            <a:r>
              <a:rPr lang="nl-NL" sz="2400" dirty="0" err="1" smtClean="0"/>
              <a:t>for</a:t>
            </a:r>
            <a:r>
              <a:rPr lang="nl-NL" sz="2400" dirty="0" smtClean="0"/>
              <a:t> VHL</a:t>
            </a:r>
          </a:p>
          <a:p>
            <a:r>
              <a:rPr lang="nl-NL" sz="2400" dirty="0" err="1" smtClean="0"/>
              <a:t>Worked</a:t>
            </a:r>
            <a:r>
              <a:rPr lang="nl-NL" sz="2400" dirty="0" smtClean="0"/>
              <a:t> at:</a:t>
            </a:r>
            <a:endParaRPr lang="nl-NL" sz="2400" dirty="0"/>
          </a:p>
          <a:p>
            <a:endParaRPr lang="nl-NL" sz="2400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4" descr="bus">
            <a:hlinkClick r:id="rId2" tooltip="Meer over South West Tours Bijzonder goed!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447" y="1713292"/>
            <a:ext cx="1344378" cy="8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63" y="1073113"/>
            <a:ext cx="993273" cy="64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56" y="2300586"/>
            <a:ext cx="1144585" cy="1144585"/>
          </a:xfrm>
          <a:prstGeom prst="rect">
            <a:avLst/>
          </a:prstGeom>
        </p:spPr>
      </p:pic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2514921"/>
            <a:ext cx="1650247" cy="19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" y="5206440"/>
            <a:ext cx="807314" cy="807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98" y="5239501"/>
            <a:ext cx="1638773" cy="491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63" y="5152949"/>
            <a:ext cx="2396296" cy="58330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9" y="5249446"/>
            <a:ext cx="2984500" cy="56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394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10300"/>
            <a:ext cx="1654175" cy="390525"/>
          </a:xfrm>
        </p:spPr>
        <p:txBody>
          <a:bodyPr/>
          <a:lstStyle/>
          <a:p>
            <a:r>
              <a:rPr lang="nl-NL" dirty="0" smtClean="0"/>
              <a:t>www.vhluniversity.com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19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" y="1051560"/>
            <a:ext cx="7145179" cy="47634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850" y="1448890"/>
            <a:ext cx="46848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000" b="0" baseline="0" dirty="0" smtClean="0">
              <a:solidFill>
                <a:schemeClr val="bg1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endParaRPr lang="en-US" sz="2000" b="0" baseline="0" dirty="0" smtClean="0">
              <a:solidFill>
                <a:schemeClr val="bg1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endParaRPr lang="en-US" sz="2000" b="0" baseline="0" dirty="0" smtClean="0">
              <a:solidFill>
                <a:schemeClr val="bg1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endParaRPr lang="en-US" sz="2000" b="0" baseline="0" dirty="0" smtClean="0">
              <a:solidFill>
                <a:schemeClr val="bg1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sz="2000" b="0" baseline="0" dirty="0" smtClean="0">
                <a:solidFill>
                  <a:schemeClr val="bg1"/>
                </a:solidFill>
                <a:ea typeface="ＭＳ Ｐゴシック" charset="0"/>
              </a:rPr>
              <a:t>Van </a:t>
            </a:r>
            <a:r>
              <a:rPr lang="en-US" sz="2000" b="0" baseline="0" dirty="0">
                <a:solidFill>
                  <a:schemeClr val="bg1"/>
                </a:solidFill>
                <a:ea typeface="ＭＳ Ｐゴシック" charset="0"/>
              </a:rPr>
              <a:t>Hall </a:t>
            </a:r>
            <a:r>
              <a:rPr lang="en-US" sz="2000" b="0" baseline="0" dirty="0" err="1">
                <a:solidFill>
                  <a:schemeClr val="bg1"/>
                </a:solidFill>
                <a:ea typeface="ＭＳ Ｐゴシック" charset="0"/>
              </a:rPr>
              <a:t>Larenstein</a:t>
            </a:r>
            <a:r>
              <a:rPr lang="en-US" sz="2000" b="0" baseline="0" dirty="0">
                <a:solidFill>
                  <a:schemeClr val="bg1"/>
                </a:solidFill>
                <a:ea typeface="ＭＳ Ｐゴシック" charset="0"/>
              </a:rPr>
              <a:t> is the</a:t>
            </a:r>
            <a:r>
              <a:rPr lang="en-US" sz="2000" b="0" dirty="0">
                <a:solidFill>
                  <a:schemeClr val="bg1"/>
                </a:solidFill>
                <a:ea typeface="ＭＳ Ｐゴシック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a typeface="ＭＳ Ｐゴシック" charset="0"/>
              </a:rPr>
              <a:t>largest Green</a:t>
            </a:r>
            <a:r>
              <a:rPr lang="en-US" sz="2000" b="1" baseline="0" dirty="0">
                <a:solidFill>
                  <a:schemeClr val="bg1"/>
                </a:solidFill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000" b="0" baseline="0" dirty="0">
                <a:solidFill>
                  <a:schemeClr val="bg1"/>
                </a:solidFill>
                <a:ea typeface="ＭＳ Ｐゴシック" charset="0"/>
              </a:rPr>
              <a:t>University of Applied Sciences based in the Netherlands</a:t>
            </a:r>
            <a:r>
              <a:rPr lang="en-US" sz="2000" b="0" baseline="0" dirty="0" smtClean="0">
                <a:solidFill>
                  <a:schemeClr val="bg1"/>
                </a:solidFill>
                <a:ea typeface="ＭＳ Ｐゴシック" charset="0"/>
              </a:rPr>
              <a:t>.</a:t>
            </a:r>
          </a:p>
          <a:p>
            <a:pPr>
              <a:defRPr/>
            </a:pPr>
            <a:endParaRPr lang="en-US" sz="2000" b="0" baseline="0" dirty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sz="2000" b="0" baseline="0" dirty="0">
                <a:solidFill>
                  <a:schemeClr val="bg1"/>
                </a:solidFill>
                <a:ea typeface="ＭＳ Ｐゴシック" charset="0"/>
              </a:rPr>
              <a:t>We train high-quality, ambitious and innovative professionals who contribute </a:t>
            </a:r>
          </a:p>
          <a:p>
            <a:pPr>
              <a:defRPr/>
            </a:pPr>
            <a:r>
              <a:rPr lang="en-US" sz="2000" b="0" baseline="0" dirty="0">
                <a:solidFill>
                  <a:schemeClr val="bg1"/>
                </a:solidFill>
                <a:ea typeface="ＭＳ Ｐゴシック" charset="0"/>
              </a:rPr>
              <a:t>to a more sustainable world.</a:t>
            </a:r>
          </a:p>
          <a:p>
            <a:pPr>
              <a:defRPr/>
            </a:pPr>
            <a:endParaRPr lang="en-US" sz="2000" dirty="0">
              <a:latin typeface="+mj-lt"/>
              <a:ea typeface="ＭＳ Ｐゴシック" charset="0"/>
            </a:endParaRPr>
          </a:p>
          <a:p>
            <a:pPr>
              <a:defRPr/>
            </a:pPr>
            <a:endParaRPr lang="en-US" sz="2000" b="0" baseline="0" dirty="0">
              <a:solidFill>
                <a:schemeClr val="tx1"/>
              </a:solidFill>
              <a:latin typeface="+mj-lt"/>
              <a:ea typeface="ＭＳ Ｐゴシック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5888" y="6210726"/>
            <a:ext cx="1658112" cy="332950"/>
          </a:xfrm>
        </p:spPr>
        <p:txBody>
          <a:bodyPr/>
          <a:lstStyle/>
          <a:p>
            <a:r>
              <a:rPr lang="nl-NL" dirty="0" smtClean="0"/>
              <a:t>www.vhluniversity.com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653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9368"/>
            <a:ext cx="9144000" cy="479755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01392" y="1228397"/>
            <a:ext cx="416263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b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b="0" dirty="0" smtClean="0">
                <a:solidFill>
                  <a:schemeClr val="bg1"/>
                </a:solidFill>
              </a:rPr>
              <a:t>2 </a:t>
            </a:r>
            <a:r>
              <a:rPr lang="nl-NL" sz="2000" b="0" dirty="0" err="1" smtClean="0">
                <a:solidFill>
                  <a:schemeClr val="bg1"/>
                </a:solidFill>
              </a:rPr>
              <a:t>locations</a:t>
            </a:r>
            <a:r>
              <a:rPr lang="nl-NL" sz="2000" b="0" dirty="0" smtClean="0">
                <a:solidFill>
                  <a:schemeClr val="bg1"/>
                </a:solidFill>
              </a:rPr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b="0" dirty="0" smtClean="0">
                <a:solidFill>
                  <a:schemeClr val="bg1"/>
                </a:solidFill>
              </a:rPr>
              <a:t>4300 </a:t>
            </a:r>
            <a:r>
              <a:rPr lang="nl-NL" sz="2000" b="0" dirty="0" err="1" smtClean="0">
                <a:solidFill>
                  <a:schemeClr val="bg1"/>
                </a:solidFill>
              </a:rPr>
              <a:t>students</a:t>
            </a:r>
            <a:r>
              <a:rPr lang="nl-NL" sz="2000" b="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 smtClean="0">
                <a:solidFill>
                  <a:schemeClr val="bg1"/>
                </a:solidFill>
              </a:rPr>
              <a:t>10% </a:t>
            </a:r>
            <a:r>
              <a:rPr lang="nl-NL" sz="2000" dirty="0" err="1" smtClean="0">
                <a:solidFill>
                  <a:schemeClr val="bg1"/>
                </a:solidFill>
              </a:rPr>
              <a:t>international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students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endParaRPr lang="nl-NL" sz="2000" b="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b="0" dirty="0" smtClean="0">
                <a:solidFill>
                  <a:schemeClr val="bg1"/>
                </a:solidFill>
              </a:rPr>
              <a:t>560 </a:t>
            </a:r>
            <a:r>
              <a:rPr lang="nl-NL" sz="2000" b="0" dirty="0">
                <a:solidFill>
                  <a:schemeClr val="bg1"/>
                </a:solidFill>
              </a:rPr>
              <a:t>employees</a:t>
            </a:r>
            <a:r>
              <a:rPr lang="nl-NL" sz="2000" b="0" baseline="0" dirty="0">
                <a:solidFill>
                  <a:schemeClr val="bg1"/>
                </a:solidFill>
              </a:rPr>
              <a:t> </a:t>
            </a:r>
            <a:endParaRPr lang="nl-NL" sz="2000" b="0" baseline="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 smtClean="0">
                <a:solidFill>
                  <a:schemeClr val="bg1"/>
                </a:solidFill>
              </a:rPr>
              <a:t>21 professors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b="0" baseline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nl-NL" sz="2000" b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nl-NL" sz="2000" b="0" dirty="0">
              <a:solidFill>
                <a:schemeClr val="bg1"/>
              </a:solidFill>
            </a:endParaRPr>
          </a:p>
          <a:p>
            <a:pPr>
              <a:defRPr/>
            </a:pPr>
            <a:endParaRPr lang="nl-NL" sz="2000" dirty="0"/>
          </a:p>
          <a:p>
            <a:pPr lvl="1">
              <a:defRPr/>
            </a:pPr>
            <a:endParaRPr lang="nl-NL" sz="2000" dirty="0"/>
          </a:p>
          <a:p>
            <a:pPr lvl="1">
              <a:defRPr/>
            </a:pPr>
            <a:endParaRPr lang="nl-NL" sz="2000" b="0" dirty="0">
              <a:solidFill>
                <a:schemeClr val="tx1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31942" y="275284"/>
            <a:ext cx="7734204" cy="616654"/>
          </a:xfrm>
        </p:spPr>
        <p:txBody>
          <a:bodyPr/>
          <a:lstStyle/>
          <a:p>
            <a:r>
              <a:rPr lang="en-US"/>
              <a:t>Facts</a:t>
            </a:r>
          </a:p>
        </p:txBody>
      </p:sp>
      <p:sp>
        <p:nvSpPr>
          <p:cNvPr id="6" name="Tekstvak 1"/>
          <p:cNvSpPr txBox="1"/>
          <p:nvPr/>
        </p:nvSpPr>
        <p:spPr>
          <a:xfrm>
            <a:off x="4443413" y="275284"/>
            <a:ext cx="432412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b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b="0" dirty="0" smtClean="0">
                <a:solidFill>
                  <a:schemeClr val="bg1"/>
                </a:solidFill>
              </a:rPr>
              <a:t>2 </a:t>
            </a:r>
            <a:r>
              <a:rPr lang="nl-NL" sz="2000" b="0" dirty="0" err="1" smtClean="0">
                <a:solidFill>
                  <a:schemeClr val="bg1"/>
                </a:solidFill>
              </a:rPr>
              <a:t>locations</a:t>
            </a:r>
            <a:r>
              <a:rPr lang="nl-NL" sz="2000" b="0" dirty="0" smtClean="0">
                <a:solidFill>
                  <a:schemeClr val="bg1"/>
                </a:solidFill>
              </a:rPr>
              <a:t>														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 smtClean="0">
                <a:solidFill>
                  <a:schemeClr val="bg1"/>
                </a:solidFill>
              </a:rPr>
              <a:t>17 Bachelor </a:t>
            </a:r>
            <a:r>
              <a:rPr lang="nl-NL" sz="2000" dirty="0" err="1" smtClean="0">
                <a:solidFill>
                  <a:schemeClr val="bg1"/>
                </a:solidFill>
              </a:rPr>
              <a:t>programmes</a:t>
            </a:r>
            <a:endParaRPr lang="nl-N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 smtClean="0">
                <a:solidFill>
                  <a:schemeClr val="bg1"/>
                </a:solidFill>
              </a:rPr>
              <a:t>4 Master </a:t>
            </a:r>
            <a:r>
              <a:rPr lang="nl-NL" sz="2000" dirty="0" err="1" smtClean="0">
                <a:solidFill>
                  <a:schemeClr val="bg1"/>
                </a:solidFill>
              </a:rPr>
              <a:t>programmes</a:t>
            </a:r>
            <a:endParaRPr lang="nl-N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 smtClean="0">
                <a:solidFill>
                  <a:schemeClr val="bg1"/>
                </a:solidFill>
              </a:rPr>
              <a:t>Over 40 different </a:t>
            </a:r>
            <a:r>
              <a:rPr lang="nl-NL" sz="2000" dirty="0" err="1" smtClean="0">
                <a:solidFill>
                  <a:schemeClr val="bg1"/>
                </a:solidFill>
              </a:rPr>
              <a:t>nationalities</a:t>
            </a:r>
            <a:endParaRPr lang="nl-N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b="0" baseline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nl-NL" sz="2000" b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nl-NL" sz="2000" b="0" dirty="0">
              <a:solidFill>
                <a:schemeClr val="bg1"/>
              </a:solidFill>
            </a:endParaRPr>
          </a:p>
          <a:p>
            <a:pPr>
              <a:defRPr/>
            </a:pPr>
            <a:endParaRPr lang="nl-NL" sz="2000" dirty="0"/>
          </a:p>
          <a:p>
            <a:pPr lvl="1">
              <a:defRPr/>
            </a:pPr>
            <a:endParaRPr lang="nl-NL" sz="2000" dirty="0"/>
          </a:p>
          <a:p>
            <a:pPr lvl="1">
              <a:defRPr/>
            </a:pPr>
            <a:endParaRPr lang="nl-NL" sz="20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5887" y="6354759"/>
            <a:ext cx="1658113" cy="227957"/>
          </a:xfrm>
        </p:spPr>
        <p:txBody>
          <a:bodyPr/>
          <a:lstStyle/>
          <a:p>
            <a:r>
              <a:rPr lang="nl-NL" dirty="0" smtClean="0"/>
              <a:t>www.vhluniversity.com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0046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077"/>
            <a:ext cx="9144000" cy="479755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80781" y="1487015"/>
            <a:ext cx="416263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 smtClean="0">
                <a:solidFill>
                  <a:schemeClr val="bg1"/>
                </a:solidFill>
              </a:rPr>
              <a:t>VHL film: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hlinkClick r:id="rId4"/>
              </a:rPr>
              <a:t>https://www.youtube.com/watch?v=fBbViDjDrV8</a:t>
            </a:r>
            <a:endParaRPr lang="nl-N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b="0" baseline="0" dirty="0">
              <a:solidFill>
                <a:schemeClr val="bg1"/>
              </a:solidFill>
            </a:endParaRPr>
          </a:p>
          <a:p>
            <a:pPr>
              <a:defRPr/>
            </a:pPr>
            <a:endParaRPr lang="nl-NL" sz="2000" b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nl-NL" sz="2000" b="0" dirty="0">
              <a:solidFill>
                <a:schemeClr val="bg1"/>
              </a:solidFill>
            </a:endParaRPr>
          </a:p>
          <a:p>
            <a:pPr>
              <a:defRPr/>
            </a:pPr>
            <a:endParaRPr lang="nl-NL" sz="2000" dirty="0"/>
          </a:p>
          <a:p>
            <a:pPr lvl="1">
              <a:defRPr/>
            </a:pPr>
            <a:endParaRPr lang="nl-NL" sz="2000" dirty="0"/>
          </a:p>
          <a:p>
            <a:pPr lvl="1">
              <a:defRPr/>
            </a:pPr>
            <a:endParaRPr lang="nl-NL" sz="2000" b="0" dirty="0">
              <a:solidFill>
                <a:schemeClr val="tx1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31942" y="275284"/>
            <a:ext cx="7734204" cy="616654"/>
          </a:xfrm>
        </p:spPr>
        <p:txBody>
          <a:bodyPr/>
          <a:lstStyle/>
          <a:p>
            <a:r>
              <a:rPr lang="en-US"/>
              <a:t>Facts</a:t>
            </a:r>
          </a:p>
        </p:txBody>
      </p:sp>
      <p:sp>
        <p:nvSpPr>
          <p:cNvPr id="6" name="Tekstvak 1"/>
          <p:cNvSpPr txBox="1"/>
          <p:nvPr/>
        </p:nvSpPr>
        <p:spPr>
          <a:xfrm>
            <a:off x="4443413" y="275284"/>
            <a:ext cx="432412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b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b="0" dirty="0" smtClean="0">
                <a:solidFill>
                  <a:schemeClr val="bg1"/>
                </a:solidFill>
              </a:rPr>
              <a:t>2 </a:t>
            </a:r>
            <a:r>
              <a:rPr lang="nl-NL" sz="2000" b="0" dirty="0" err="1" smtClean="0">
                <a:solidFill>
                  <a:schemeClr val="bg1"/>
                </a:solidFill>
              </a:rPr>
              <a:t>locations</a:t>
            </a:r>
            <a:r>
              <a:rPr lang="nl-NL" sz="2000" b="0" dirty="0" smtClean="0">
                <a:solidFill>
                  <a:schemeClr val="bg1"/>
                </a:solidFill>
              </a:rPr>
              <a:t>															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 err="1" smtClean="0">
                <a:solidFill>
                  <a:schemeClr val="bg1"/>
                </a:solidFill>
              </a:rPr>
              <a:t>Study</a:t>
            </a:r>
            <a:r>
              <a:rPr lang="nl-NL" sz="2000" dirty="0" smtClean="0">
                <a:solidFill>
                  <a:schemeClr val="bg1"/>
                </a:solidFill>
              </a:rPr>
              <a:t> programs: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www.vhluniversity.com/study/programmes</a:t>
            </a:r>
            <a:r>
              <a:rPr lang="en-US" sz="2000" dirty="0" smtClean="0"/>
              <a:t> </a:t>
            </a:r>
            <a:endParaRPr lang="nl-N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b="0" baseline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nl-NL" sz="2000" b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nl-NL" sz="2000" b="0" dirty="0">
              <a:solidFill>
                <a:schemeClr val="bg1"/>
              </a:solidFill>
            </a:endParaRPr>
          </a:p>
          <a:p>
            <a:pPr>
              <a:defRPr/>
            </a:pPr>
            <a:endParaRPr lang="nl-NL" sz="2000" dirty="0"/>
          </a:p>
          <a:p>
            <a:pPr lvl="1">
              <a:defRPr/>
            </a:pPr>
            <a:endParaRPr lang="nl-NL" sz="2000" dirty="0"/>
          </a:p>
          <a:p>
            <a:pPr lvl="1">
              <a:defRPr/>
            </a:pPr>
            <a:endParaRPr lang="nl-NL" sz="20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5887" y="6354759"/>
            <a:ext cx="1658113" cy="227957"/>
          </a:xfrm>
        </p:spPr>
        <p:txBody>
          <a:bodyPr/>
          <a:lstStyle/>
          <a:p>
            <a:r>
              <a:rPr lang="nl-NL" dirty="0" smtClean="0"/>
              <a:t>www.vhluniversity.com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0226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912" y="1411335"/>
            <a:ext cx="7704138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baseline="0" dirty="0">
                <a:solidFill>
                  <a:schemeClr val="tx1"/>
                </a:solidFill>
                <a:latin typeface="+mj-lt"/>
                <a:ea typeface="ＭＳ Ｐゴシック" charset="0"/>
              </a:rPr>
              <a:t>We want to contribute to the development of a sustainable society, with people, planet, profit aspects in harmony.</a:t>
            </a:r>
          </a:p>
          <a:p>
            <a:pPr>
              <a:defRPr/>
            </a:pPr>
            <a:endParaRPr lang="en-US" sz="2000" b="0" baseline="0" dirty="0">
              <a:solidFill>
                <a:schemeClr val="tx1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sz="2000" dirty="0">
                <a:latin typeface="+mj-lt"/>
                <a:ea typeface="ＭＳ Ｐゴシック" charset="0"/>
              </a:rPr>
              <a:t>2</a:t>
            </a:r>
            <a:r>
              <a:rPr lang="en-US" sz="2000" dirty="0" smtClean="0">
                <a:latin typeface="+mj-lt"/>
                <a:ea typeface="ＭＳ Ｐゴシック" charset="0"/>
              </a:rPr>
              <a:t> </a:t>
            </a:r>
            <a:r>
              <a:rPr lang="en-US" sz="2000" dirty="0">
                <a:latin typeface="+mj-lt"/>
                <a:ea typeface="ＭＳ Ｐゴシック" charset="0"/>
              </a:rPr>
              <a:t>d</a:t>
            </a:r>
            <a:r>
              <a:rPr lang="en-US" sz="2000" b="0" baseline="0" dirty="0">
                <a:solidFill>
                  <a:schemeClr val="tx1"/>
                </a:solidFill>
                <a:latin typeface="+mj-lt"/>
                <a:ea typeface="ＭＳ Ｐゴシック" charset="0"/>
              </a:rPr>
              <a:t>omains of </a:t>
            </a:r>
            <a:r>
              <a:rPr lang="en-US" sz="2000" b="0" baseline="0" dirty="0" smtClean="0">
                <a:solidFill>
                  <a:schemeClr val="tx1"/>
                </a:solidFill>
                <a:latin typeface="+mj-lt"/>
                <a:ea typeface="ＭＳ Ｐゴシック" charset="0"/>
              </a:rPr>
              <a:t>VHL (for Education and research):</a:t>
            </a:r>
            <a:endParaRPr lang="en-US" sz="2000" dirty="0">
              <a:latin typeface="+mj-lt"/>
              <a:ea typeface="ＭＳ Ｐゴシック" charset="0"/>
            </a:endParaRPr>
          </a:p>
          <a:p>
            <a:pPr>
              <a:defRPr/>
            </a:pPr>
            <a:endParaRPr lang="en-US" sz="2000" b="0" baseline="0" dirty="0" smtClean="0">
              <a:solidFill>
                <a:schemeClr val="tx1"/>
              </a:solidFill>
              <a:latin typeface="+mj-lt"/>
              <a:ea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j-lt"/>
                <a:ea typeface="ＭＳ Ｐゴシック" charset="0"/>
              </a:rPr>
              <a:t>Delta Area and Resources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0" baseline="0" dirty="0">
              <a:solidFill>
                <a:schemeClr val="tx1"/>
              </a:solidFill>
              <a:latin typeface="+mj-lt"/>
              <a:ea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j-lt"/>
                <a:ea typeface="ＭＳ Ｐゴシック" charset="0"/>
              </a:rPr>
              <a:t>Food </a:t>
            </a:r>
            <a:r>
              <a:rPr lang="en-US" sz="2000" dirty="0" smtClean="0">
                <a:latin typeface="+mj-lt"/>
                <a:ea typeface="ＭＳ Ｐゴシック" charset="0"/>
              </a:rPr>
              <a:t>and</a:t>
            </a:r>
            <a:r>
              <a:rPr lang="en-US" sz="2000" dirty="0" smtClean="0">
                <a:latin typeface="+mj-lt"/>
                <a:ea typeface="ＭＳ Ｐゴシック" charset="0"/>
              </a:rPr>
              <a:t> Dairy</a:t>
            </a:r>
            <a:endParaRPr lang="en-US" sz="2000" b="0" baseline="0" dirty="0">
              <a:solidFill>
                <a:schemeClr val="tx1"/>
              </a:solidFill>
              <a:latin typeface="+mj-lt"/>
              <a:ea typeface="ＭＳ Ｐゴシック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315912" y="240000"/>
            <a:ext cx="7734204" cy="616654"/>
          </a:xfrm>
        </p:spPr>
        <p:txBody>
          <a:bodyPr/>
          <a:lstStyle/>
          <a:p>
            <a:r>
              <a:rPr lang="en-US"/>
              <a:t>Research domains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5888" y="6229350"/>
            <a:ext cx="1658112" cy="346500"/>
          </a:xfrm>
        </p:spPr>
        <p:txBody>
          <a:bodyPr/>
          <a:lstStyle/>
          <a:p>
            <a:r>
              <a:rPr lang="nl-NL" dirty="0" smtClean="0"/>
              <a:t>www.vhluniversity.com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1028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Applied</a:t>
            </a:r>
            <a:r>
              <a:rPr lang="nl-NL" dirty="0"/>
              <a:t> Research Centre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297" y="1160472"/>
            <a:ext cx="7895405" cy="4925696"/>
          </a:xfrm>
        </p:spPr>
        <p:txBody>
          <a:bodyPr numCol="2" spcCol="540000">
            <a:noAutofit/>
          </a:bodyPr>
          <a:lstStyle/>
          <a:p>
            <a:pPr marL="0" indent="0"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Delta </a:t>
            </a:r>
            <a:r>
              <a:rPr lang="en-GB" sz="1600" b="1" dirty="0">
                <a:solidFill>
                  <a:srgbClr val="0070C0"/>
                </a:solidFill>
              </a:rPr>
              <a:t>Areas and Resources</a:t>
            </a:r>
            <a:r>
              <a:rPr lang="en-GB" sz="1400" b="1" dirty="0">
                <a:solidFill>
                  <a:srgbClr val="0070C0"/>
                </a:solidFill>
              </a:rPr>
              <a:t>	</a:t>
            </a:r>
            <a:endParaRPr lang="en-GB" sz="1400" b="1" dirty="0" smtClean="0">
              <a:solidFill>
                <a:srgbClr val="0070C0"/>
              </a:solidFill>
            </a:endParaRPr>
          </a:p>
          <a:p>
            <a:r>
              <a:rPr lang="en-GB" sz="1400" dirty="0" smtClean="0"/>
              <a:t>Circular Economy</a:t>
            </a:r>
          </a:p>
          <a:p>
            <a:r>
              <a:rPr lang="en-GB" sz="1400" dirty="0" smtClean="0"/>
              <a:t>Coast and Sea</a:t>
            </a:r>
          </a:p>
          <a:p>
            <a:r>
              <a:rPr lang="en-GB" sz="1400" dirty="0" smtClean="0"/>
              <a:t>Sustainable Foodscapes in Urban Regions</a:t>
            </a:r>
          </a:p>
          <a:p>
            <a:r>
              <a:rPr lang="en-GB" sz="1400" dirty="0" smtClean="0"/>
              <a:t>Management of Forested Landscapes</a:t>
            </a:r>
          </a:p>
          <a:p>
            <a:r>
              <a:rPr lang="en-GB" sz="1400" dirty="0" smtClean="0"/>
              <a:t>Urban and Slow Design</a:t>
            </a:r>
          </a:p>
          <a:p>
            <a:r>
              <a:rPr lang="en-GB" sz="1400" dirty="0" smtClean="0"/>
              <a:t>Sustainable Landscape Management</a:t>
            </a:r>
          </a:p>
          <a:p>
            <a:r>
              <a:rPr lang="en-GB" sz="1400" dirty="0" smtClean="0"/>
              <a:t>Sustainable River Management</a:t>
            </a:r>
          </a:p>
          <a:p>
            <a:endParaRPr lang="en-GB" sz="1400" dirty="0"/>
          </a:p>
          <a:p>
            <a:pPr marL="0" indent="0">
              <a:buNone/>
            </a:pPr>
            <a:endParaRPr lang="en-GB" sz="16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1600" b="1" dirty="0" smtClean="0">
                <a:solidFill>
                  <a:schemeClr val="accent6"/>
                </a:solidFill>
              </a:rPr>
              <a:t>Food </a:t>
            </a:r>
            <a:r>
              <a:rPr lang="en-GB" sz="1600" b="1" dirty="0">
                <a:solidFill>
                  <a:schemeClr val="accent6"/>
                </a:solidFill>
              </a:rPr>
              <a:t>and </a:t>
            </a:r>
            <a:r>
              <a:rPr lang="en-GB" sz="1600" b="1" dirty="0" smtClean="0">
                <a:solidFill>
                  <a:schemeClr val="accent6"/>
                </a:solidFill>
              </a:rPr>
              <a:t>Dairy</a:t>
            </a:r>
            <a:endParaRPr lang="en-GB" sz="1600" b="1" dirty="0">
              <a:solidFill>
                <a:schemeClr val="accent6"/>
              </a:solidFill>
            </a:endParaRPr>
          </a:p>
          <a:p>
            <a:r>
              <a:rPr lang="en-GB" sz="1400" dirty="0"/>
              <a:t>Food Physics</a:t>
            </a:r>
          </a:p>
          <a:p>
            <a:r>
              <a:rPr lang="en-GB" sz="1400" dirty="0"/>
              <a:t>Food, Health and Safety</a:t>
            </a:r>
          </a:p>
          <a:p>
            <a:r>
              <a:rPr lang="en-GB" sz="1400" dirty="0"/>
              <a:t>Dairy Farming</a:t>
            </a:r>
          </a:p>
          <a:p>
            <a:r>
              <a:rPr lang="en-GB" sz="1400" dirty="0"/>
              <a:t>Dairy Process Technology</a:t>
            </a:r>
          </a:p>
          <a:p>
            <a:r>
              <a:rPr lang="en-GB" sz="1400" dirty="0"/>
              <a:t>Sustainable Water Systems</a:t>
            </a:r>
          </a:p>
          <a:p>
            <a:r>
              <a:rPr lang="en-GB" sz="1400" dirty="0" err="1"/>
              <a:t>Biobased</a:t>
            </a:r>
            <a:r>
              <a:rPr lang="en-GB" sz="1400" dirty="0"/>
              <a:t> Economy</a:t>
            </a:r>
          </a:p>
          <a:p>
            <a:r>
              <a:rPr lang="en-GB" sz="1400" dirty="0" smtClean="0"/>
              <a:t>Healthy </a:t>
            </a:r>
            <a:r>
              <a:rPr lang="en-GB" sz="1400" dirty="0"/>
              <a:t>and Sustainable Nutrition &amp; Western </a:t>
            </a:r>
            <a:r>
              <a:rPr lang="en-GB" sz="1400" dirty="0" smtClean="0"/>
              <a:t>Diseases</a:t>
            </a:r>
          </a:p>
          <a:p>
            <a:r>
              <a:rPr lang="en-GB" sz="1400" dirty="0" smtClean="0"/>
              <a:t>Water Technology</a:t>
            </a:r>
          </a:p>
          <a:p>
            <a:r>
              <a:rPr lang="en-GB" sz="1400" dirty="0"/>
              <a:t>Animal Heath, Behaviour and Welfare</a:t>
            </a:r>
          </a:p>
          <a:p>
            <a:r>
              <a:rPr lang="en-GB" sz="1400" dirty="0"/>
              <a:t>Sustainable Agribusiness in Metropolitan Areas</a:t>
            </a:r>
          </a:p>
          <a:p>
            <a:r>
              <a:rPr lang="de-DE" sz="1400" dirty="0"/>
              <a:t>Bee </a:t>
            </a:r>
            <a:r>
              <a:rPr lang="de-DE" sz="1400" dirty="0" err="1"/>
              <a:t>Health</a:t>
            </a:r>
            <a:endParaRPr lang="de-DE" sz="1400" dirty="0"/>
          </a:p>
          <a:p>
            <a:r>
              <a:rPr lang="de-DE" sz="1400" dirty="0"/>
              <a:t>Meadow Birds</a:t>
            </a:r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endParaRPr lang="en-GB" sz="11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10300"/>
            <a:ext cx="1654175" cy="390525"/>
          </a:xfrm>
        </p:spPr>
        <p:txBody>
          <a:bodyPr/>
          <a:lstStyle/>
          <a:p>
            <a:r>
              <a:rPr lang="nl-NL" dirty="0" smtClean="0"/>
              <a:t>www.vhluniversity.com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58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2" descr="VHL driehoe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38" y="1395509"/>
            <a:ext cx="3084203" cy="14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315912" y="240000"/>
            <a:ext cx="7734204" cy="616654"/>
          </a:xfrm>
        </p:spPr>
        <p:txBody>
          <a:bodyPr/>
          <a:lstStyle/>
          <a:p>
            <a:r>
              <a:rPr lang="en-US" dirty="0" smtClean="0"/>
              <a:t>Applied research linked to Living Lab</a:t>
            </a:r>
            <a:endParaRPr lang="en-US" dirty="0"/>
          </a:p>
        </p:txBody>
      </p:sp>
      <p:grpSp>
        <p:nvGrpSpPr>
          <p:cNvPr id="6" name="officeArt object"/>
          <p:cNvGrpSpPr/>
          <p:nvPr/>
        </p:nvGrpSpPr>
        <p:grpSpPr>
          <a:xfrm>
            <a:off x="2231137" y="1395509"/>
            <a:ext cx="6699108" cy="3962098"/>
            <a:chOff x="-38212" y="0"/>
            <a:chExt cx="3917291" cy="3315406"/>
          </a:xfrm>
        </p:grpSpPr>
        <p:sp>
          <p:nvSpPr>
            <p:cNvPr id="7" name="Shape 1073741825"/>
            <p:cNvSpPr/>
            <p:nvPr/>
          </p:nvSpPr>
          <p:spPr>
            <a:xfrm>
              <a:off x="1305763" y="0"/>
              <a:ext cx="1305765" cy="132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25400" cap="flat">
              <a:solidFill>
                <a:srgbClr val="4F81BD"/>
              </a:solidFill>
              <a:prstDash val="solid"/>
              <a:bevel/>
            </a:ln>
            <a:effectLst/>
          </p:spPr>
          <p:txBody>
            <a:bodyPr/>
            <a:lstStyle/>
            <a:p>
              <a:endParaRPr lang="nl-NL"/>
            </a:p>
          </p:txBody>
        </p:sp>
        <p:grpSp>
          <p:nvGrpSpPr>
            <p:cNvPr id="8" name="Group 1073741830"/>
            <p:cNvGrpSpPr/>
            <p:nvPr/>
          </p:nvGrpSpPr>
          <p:grpSpPr>
            <a:xfrm>
              <a:off x="979322" y="815740"/>
              <a:ext cx="1993517" cy="1173504"/>
              <a:chOff x="0" y="-510419"/>
              <a:chExt cx="1993516" cy="1173500"/>
            </a:xfrm>
          </p:grpSpPr>
          <p:sp>
            <p:nvSpPr>
              <p:cNvPr id="17" name="Shape 1073741828"/>
              <p:cNvSpPr/>
              <p:nvPr/>
            </p:nvSpPr>
            <p:spPr>
              <a:xfrm>
                <a:off x="0" y="0"/>
                <a:ext cx="1958645" cy="66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3600" y="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8" name="Shape 1073741829"/>
              <p:cNvSpPr/>
              <p:nvPr/>
            </p:nvSpPr>
            <p:spPr>
              <a:xfrm>
                <a:off x="34871" y="-510419"/>
                <a:ext cx="1958645" cy="663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914400" algn="l"/>
                    <a:tab pos="1828800" algn="l"/>
                  </a:tabLs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alibri" charset="0"/>
                    <a:ea typeface="Calibri" charset="0"/>
                    <a:cs typeface="Calibri" charset="0"/>
                  </a:rPr>
                  <a:t>Business Development</a:t>
                </a:r>
                <a:endParaRPr lang="nl-NL" sz="1100">
                  <a:solidFill>
                    <a:srgbClr val="000000"/>
                  </a:solidFill>
                  <a:effectLst/>
                  <a:latin typeface="Helvetica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10" name="Group 1073741833"/>
            <p:cNvGrpSpPr/>
            <p:nvPr/>
          </p:nvGrpSpPr>
          <p:grpSpPr>
            <a:xfrm>
              <a:off x="652881" y="1387309"/>
              <a:ext cx="2622039" cy="1265016"/>
              <a:chOff x="0" y="-601931"/>
              <a:chExt cx="2622038" cy="1265012"/>
            </a:xfrm>
          </p:grpSpPr>
          <p:sp>
            <p:nvSpPr>
              <p:cNvPr id="15" name="Shape 1073741831"/>
              <p:cNvSpPr/>
              <p:nvPr/>
            </p:nvSpPr>
            <p:spPr>
              <a:xfrm>
                <a:off x="0" y="0"/>
                <a:ext cx="2611527" cy="66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" name="Shape 1073741832"/>
              <p:cNvSpPr/>
              <p:nvPr/>
            </p:nvSpPr>
            <p:spPr>
              <a:xfrm>
                <a:off x="10511" y="-601931"/>
                <a:ext cx="2611527" cy="663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914400" algn="l"/>
                    <a:tab pos="1828800" algn="l"/>
                  </a:tabLst>
                </a:pPr>
                <a:r>
                  <a:rPr lang="en-US" sz="1100" dirty="0">
                    <a:solidFill>
                      <a:srgbClr val="000000"/>
                    </a:solidFill>
                    <a:effectLst/>
                    <a:latin typeface="Helvetica" charset="0"/>
                    <a:ea typeface="Arial Unicode MS" charset="0"/>
                    <a:cs typeface="Arial Unicode MS" charset="0"/>
                  </a:rPr>
                  <a:t>2+2/twinning program.</a:t>
                </a:r>
                <a:endParaRPr lang="nl-NL" sz="1100" dirty="0">
                  <a:solidFill>
                    <a:srgbClr val="000000"/>
                  </a:solidFill>
                  <a:effectLst/>
                  <a:latin typeface="Helvetica" charset="0"/>
                  <a:ea typeface="Arial Unicode MS" charset="0"/>
                  <a:cs typeface="Arial Unicode MS" charset="0"/>
                </a:endParaRPr>
              </a:p>
              <a:p>
                <a:pPr algn="ctr">
                  <a:spcAft>
                    <a:spcPts val="0"/>
                  </a:spcAft>
                  <a:tabLst>
                    <a:tab pos="914400" algn="l"/>
                    <a:tab pos="1828800" algn="l"/>
                  </a:tabLst>
                </a:pPr>
                <a:r>
                  <a:rPr lang="en-US" sz="1100" dirty="0">
                    <a:solidFill>
                      <a:srgbClr val="000000"/>
                    </a:solidFill>
                    <a:effectLst/>
                    <a:latin typeface="Helvetica" charset="0"/>
                    <a:ea typeface="Arial Unicode MS" charset="0"/>
                    <a:cs typeface="Arial Unicode MS" charset="0"/>
                  </a:rPr>
                  <a:t> Student exchange in minors.</a:t>
                </a:r>
                <a:endParaRPr lang="nl-NL" sz="1100" dirty="0">
                  <a:solidFill>
                    <a:srgbClr val="000000"/>
                  </a:solidFill>
                  <a:effectLst/>
                  <a:latin typeface="Helvetica" charset="0"/>
                  <a:ea typeface="Arial Unicode MS" charset="0"/>
                  <a:cs typeface="Arial Unicode MS" charset="0"/>
                </a:endParaRPr>
              </a:p>
              <a:p>
                <a:pPr algn="ctr">
                  <a:spcAft>
                    <a:spcPts val="0"/>
                  </a:spcAft>
                  <a:tabLst>
                    <a:tab pos="914400" algn="l"/>
                    <a:tab pos="1828800" algn="l"/>
                  </a:tabLst>
                </a:pPr>
                <a:r>
                  <a:rPr lang="en-US" sz="1100" dirty="0">
                    <a:solidFill>
                      <a:srgbClr val="000000"/>
                    </a:solidFill>
                    <a:effectLst/>
                    <a:latin typeface="Helvetica" charset="0"/>
                    <a:ea typeface="Arial Unicode MS" charset="0"/>
                    <a:cs typeface="Arial Unicode MS" charset="0"/>
                  </a:rPr>
                  <a:t>Training.</a:t>
                </a:r>
                <a:endParaRPr lang="nl-NL" sz="1100" dirty="0">
                  <a:solidFill>
                    <a:srgbClr val="000000"/>
                  </a:solidFill>
                  <a:effectLst/>
                  <a:latin typeface="Helvetica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11" name="Group 1073741836"/>
            <p:cNvGrpSpPr/>
            <p:nvPr/>
          </p:nvGrpSpPr>
          <p:grpSpPr>
            <a:xfrm>
              <a:off x="326440" y="2072923"/>
              <a:ext cx="3264410" cy="1242483"/>
              <a:chOff x="0" y="-579398"/>
              <a:chExt cx="3264408" cy="1242479"/>
            </a:xfrm>
          </p:grpSpPr>
          <p:sp>
            <p:nvSpPr>
              <p:cNvPr id="13" name="Shape 1073741834"/>
              <p:cNvSpPr/>
              <p:nvPr/>
            </p:nvSpPr>
            <p:spPr>
              <a:xfrm>
                <a:off x="0" y="0"/>
                <a:ext cx="3264408" cy="66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160" y="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4F81BD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" name="Shape 1073741835"/>
              <p:cNvSpPr/>
              <p:nvPr/>
            </p:nvSpPr>
            <p:spPr>
              <a:xfrm>
                <a:off x="424652" y="-579398"/>
                <a:ext cx="2455612" cy="663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spcAft>
                    <a:spcPts val="0"/>
                  </a:spcAft>
                  <a:tabLst>
                    <a:tab pos="914400" algn="l"/>
                    <a:tab pos="1828800" algn="l"/>
                    <a:tab pos="2743200" algn="l"/>
                  </a:tabLs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alibri" charset="0"/>
                    <a:ea typeface="Calibri" charset="0"/>
                    <a:cs typeface="Calibri" charset="0"/>
                  </a:rPr>
                  <a:t>Joint applied research project based on knowledge agenda </a:t>
                </a:r>
                <a:endParaRPr lang="nl-NL" sz="1100">
                  <a:solidFill>
                    <a:srgbClr val="000000"/>
                  </a:solidFill>
                  <a:effectLst/>
                  <a:latin typeface="Helvetica" charset="0"/>
                  <a:ea typeface="Arial Unicode MS" charset="0"/>
                  <a:cs typeface="Arial Unicode MS" charset="0"/>
                </a:endParaRPr>
              </a:p>
              <a:p>
                <a:pPr algn="ctr">
                  <a:spcAft>
                    <a:spcPts val="0"/>
                  </a:spcAft>
                  <a:tabLst>
                    <a:tab pos="914400" algn="l"/>
                    <a:tab pos="1828800" algn="l"/>
                    <a:tab pos="2743200" algn="l"/>
                  </a:tabLst>
                </a:pPr>
                <a:r>
                  <a:rPr lang="en-US" sz="1200">
                    <a:solidFill>
                      <a:srgbClr val="000000"/>
                    </a:solidFill>
                    <a:effectLst/>
                    <a:latin typeface="Calibri" charset="0"/>
                    <a:ea typeface="Calibri" charset="0"/>
                    <a:cs typeface="Calibri" charset="0"/>
                  </a:rPr>
                  <a:t>Staff exchange.</a:t>
                </a:r>
                <a:endParaRPr lang="nl-NL" sz="1100">
                  <a:solidFill>
                    <a:srgbClr val="000000"/>
                  </a:solidFill>
                  <a:effectLst/>
                  <a:latin typeface="Helvetica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12" name="Shape 1073741838"/>
            <p:cNvSpPr/>
            <p:nvPr/>
          </p:nvSpPr>
          <p:spPr>
            <a:xfrm>
              <a:off x="-38212" y="2644679"/>
              <a:ext cx="3917291" cy="663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</a:tabLs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Develop a joint knowledge agenda in triple helix </a:t>
              </a:r>
              <a:endParaRPr lang="nl-NL" sz="1100" dirty="0">
                <a:solidFill>
                  <a:srgbClr val="000000"/>
                </a:solidFill>
                <a:effectLst/>
                <a:latin typeface="Helvetica" charset="0"/>
                <a:ea typeface="Arial Unicode MS" charset="0"/>
                <a:cs typeface="Arial Unicode MS" charset="0"/>
              </a:endParaRPr>
            </a:p>
            <a:p>
              <a:pPr algn="ctr">
                <a:spcAft>
                  <a:spcPts val="0"/>
                </a:spcAft>
                <a:tabLst>
                  <a:tab pos="914400" algn="l"/>
                  <a:tab pos="1828800" algn="l"/>
                  <a:tab pos="2743200" algn="l"/>
                  <a:tab pos="3657600" algn="l"/>
                </a:tabLs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(government, companies and universities) </a:t>
              </a:r>
              <a:endParaRPr lang="nl-NL" sz="1100" dirty="0">
                <a:solidFill>
                  <a:srgbClr val="000000"/>
                </a:solidFill>
                <a:effectLst/>
                <a:latin typeface="Helvetica" charset="0"/>
                <a:ea typeface="Arial Unicode MS" charset="0"/>
                <a:cs typeface="Arial Unicode MS" charset="0"/>
              </a:endParaRPr>
            </a:p>
          </p:txBody>
        </p:sp>
      </p:grpSp>
      <p:sp>
        <p:nvSpPr>
          <p:cNvPr id="19" name="Slide Number Placeholder 3"/>
          <p:cNvSpPr txBox="1">
            <a:spLocks/>
          </p:cNvSpPr>
          <p:nvPr/>
        </p:nvSpPr>
        <p:spPr>
          <a:xfrm>
            <a:off x="7372350" y="6210300"/>
            <a:ext cx="1654175" cy="390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12322" y="6201164"/>
            <a:ext cx="1654175" cy="390525"/>
          </a:xfrm>
        </p:spPr>
        <p:txBody>
          <a:bodyPr/>
          <a:lstStyle/>
          <a:p>
            <a:r>
              <a:rPr lang="nl-NL" dirty="0" smtClean="0"/>
              <a:t>www.vhluniversity.com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510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Centers of Expertise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 err="1"/>
              <a:t>Participation</a:t>
            </a:r>
            <a:r>
              <a:rPr lang="nl-NL" sz="2000" dirty="0"/>
              <a:t> in Dutch Centers of Expertise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000" dirty="0" err="1"/>
              <a:t>Deltatechnology</a:t>
            </a:r>
            <a:endParaRPr lang="nl-NL" sz="2000" dirty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Water </a:t>
            </a:r>
            <a:r>
              <a:rPr lang="nl-NL" sz="2000" dirty="0" err="1"/>
              <a:t>technology</a:t>
            </a:r>
            <a:r>
              <a:rPr lang="nl-NL" sz="2000" dirty="0"/>
              <a:t>: </a:t>
            </a:r>
            <a:r>
              <a:rPr lang="nl-NL" sz="2000" dirty="0">
                <a:hlinkClick r:id="rId2"/>
              </a:rPr>
              <a:t>Water Application Center</a:t>
            </a:r>
            <a:endParaRPr lang="nl-NL" sz="2000" dirty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000" dirty="0" err="1"/>
              <a:t>Greenports</a:t>
            </a:r>
            <a:endParaRPr lang="nl-NL" sz="2000" dirty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000" dirty="0" err="1"/>
              <a:t>Animal</a:t>
            </a:r>
            <a:endParaRPr lang="nl-NL" sz="2000" dirty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Food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Nature </a:t>
            </a:r>
            <a:r>
              <a:rPr lang="nl-NL" sz="2000" dirty="0" err="1"/>
              <a:t>and</a:t>
            </a:r>
            <a:r>
              <a:rPr lang="nl-NL" sz="2000" dirty="0"/>
              <a:t> Living environment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2000" dirty="0"/>
              <a:t>One of the </a:t>
            </a:r>
            <a:r>
              <a:rPr lang="nl-NL" sz="2000" dirty="0" err="1"/>
              <a:t>founders</a:t>
            </a:r>
            <a:r>
              <a:rPr lang="nl-NL" sz="2000" dirty="0"/>
              <a:t> of </a:t>
            </a:r>
            <a:r>
              <a:rPr lang="nl-NL" sz="2000" dirty="0">
                <a:hlinkClick r:id="rId3" action="ppaction://hlinkfile"/>
              </a:rPr>
              <a:t>Dutch </a:t>
            </a:r>
            <a:r>
              <a:rPr lang="nl-NL" sz="2000" dirty="0" err="1">
                <a:hlinkClick r:id="rId3" action="ppaction://hlinkfile"/>
              </a:rPr>
              <a:t>Dairy</a:t>
            </a:r>
            <a:r>
              <a:rPr lang="nl-NL" sz="2000" dirty="0">
                <a:hlinkClick r:id="rId3" action="ppaction://hlinkfile"/>
              </a:rPr>
              <a:t> Campus</a:t>
            </a:r>
            <a:endParaRPr lang="nl-NL" sz="2000" dirty="0"/>
          </a:p>
          <a:p>
            <a:endParaRPr lang="nl-NL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10300"/>
            <a:ext cx="1654175" cy="390525"/>
          </a:xfrm>
        </p:spPr>
        <p:txBody>
          <a:bodyPr/>
          <a:lstStyle/>
          <a:p>
            <a:r>
              <a:rPr lang="nl-NL" dirty="0" smtClean="0"/>
              <a:t>www.vhluniversity.com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3685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219200" y="1628775"/>
            <a:ext cx="1841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2000" b="0"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Involvement in Centre of Excellence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fld id="{5AA51E57-5550-4F41-8336-E81354B3B2AB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91441">
            <a:off x="1311837" y="1206306"/>
            <a:ext cx="7059613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350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760_Powerpoint-template_VHL_NEW_2016_Def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12760_Powerpoint-template_VHL_NEW_2016_Def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3e635b-8c02-4972-abcc-62302101c679">
      <UserInfo>
        <DisplayName>Postma, Marike</DisplayName>
        <AccountId>51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C987B466D824C8AF5975F34E7A6C1" ma:contentTypeVersion="11" ma:contentTypeDescription="Een nieuw document maken." ma:contentTypeScope="" ma:versionID="2c0706748b25b78e4b81fdaacc3733e6">
  <xsd:schema xmlns:xsd="http://www.w3.org/2001/XMLSchema" xmlns:xs="http://www.w3.org/2001/XMLSchema" xmlns:p="http://schemas.microsoft.com/office/2006/metadata/properties" xmlns:ns3="1272c122-905a-4b76-806a-00c8c04cf937" xmlns:ns4="0c3e635b-8c02-4972-abcc-62302101c679" targetNamespace="http://schemas.microsoft.com/office/2006/metadata/properties" ma:root="true" ma:fieldsID="0dd10c9080b71cace7ab1bcb05d4661d" ns3:_="" ns4:_="">
    <xsd:import namespace="1272c122-905a-4b76-806a-00c8c04cf937"/>
    <xsd:import namespace="0c3e635b-8c02-4972-abcc-62302101c6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2c122-905a-4b76-806a-00c8c04cf9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e635b-8c02-4972-abcc-62302101c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0894BF-1EA8-4619-81C7-B42AC54C7F5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0c3e635b-8c02-4972-abcc-62302101c679"/>
    <ds:schemaRef ds:uri="1272c122-905a-4b76-806a-00c8c04cf93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D58FAB-B437-41CC-BDA0-3EBEBDACB9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FB562E-87F2-40E3-A263-D5124796D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72c122-905a-4b76-806a-00c8c04cf937"/>
    <ds:schemaRef ds:uri="0c3e635b-8c02-4972-abcc-62302101c6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On-screen Show (4:3)</PresentationFormat>
  <Paragraphs>173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MS PGothic</vt:lpstr>
      <vt:lpstr>MS PGothic</vt:lpstr>
      <vt:lpstr>Arial</vt:lpstr>
      <vt:lpstr>Arial Unicode MS</vt:lpstr>
      <vt:lpstr>Calibri</vt:lpstr>
      <vt:lpstr>Cambria</vt:lpstr>
      <vt:lpstr>Helvetica</vt:lpstr>
      <vt:lpstr>Interstate-Black</vt:lpstr>
      <vt:lpstr>ＭＳ 明朝</vt:lpstr>
      <vt:lpstr>Times New Roman</vt:lpstr>
      <vt:lpstr>12760_Powerpoint-template_VHL_NEW_2016_Def3</vt:lpstr>
      <vt:lpstr>1_12760_Powerpoint-template_VHL_NEW_2016_Def3</vt:lpstr>
      <vt:lpstr>Van Hall Larenstein University of Applied Sciences</vt:lpstr>
      <vt:lpstr>PowerPoint Presentation</vt:lpstr>
      <vt:lpstr>Facts</vt:lpstr>
      <vt:lpstr>Facts</vt:lpstr>
      <vt:lpstr>Research domains</vt:lpstr>
      <vt:lpstr>Applied Research Centre</vt:lpstr>
      <vt:lpstr>Applied research linked to Living Lab</vt:lpstr>
      <vt:lpstr>Centers of Expertise</vt:lpstr>
      <vt:lpstr>Involvement in Centre of Excellence</vt:lpstr>
      <vt:lpstr>International Cooperation</vt:lpstr>
      <vt:lpstr> Introduction staff: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Hall Larenstein University of Applied Sciences</dc:title>
  <dc:creator>Hul, Judith van den</dc:creator>
  <cp:lastModifiedBy>Rompelman, Marcel</cp:lastModifiedBy>
  <cp:revision>27</cp:revision>
  <dcterms:modified xsi:type="dcterms:W3CDTF">2019-10-10T09:11:00Z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0x010100E11C987B466D824C8AF5975F34E7A6C1</vt:lpwstr>
  </property>
  <property fmtid="{D5CDD505-2E9C-101B-9397-08002B2CF9AE}" pid="3" name="Order">
    <vt:r8>47900</vt:r8>
  </property>
  <property fmtid="{D5CDD505-2E9C-101B-9397-08002B2CF9AE}" pid="4" name="_CopySource">
    <vt:lpwstr>https://hvhl-my.sharepoint.com/personal/hinke_slagmann_hvhl_nl/Documents/Ingrid/VHL corporate ppt vs5.pptx</vt:lpwstr>
  </property>
</Properties>
</file>