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7104063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064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832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20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0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173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324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815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1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928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711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11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697F-B0D1-4404-A51F-318DB35398B4}" type="datetimeFigureOut">
              <a:rPr lang="hu-HU" smtClean="0"/>
              <a:t>2020. 02. 14.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76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uspoki.magdolna@fh.szie.h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32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200" b="1" dirty="0"/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200" b="1" dirty="0"/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200" b="1" dirty="0"/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200" b="1" dirty="0"/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200" b="1" dirty="0"/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2060847"/>
            <a:ext cx="5698976" cy="288032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5700" b="1" dirty="0"/>
              <a:t>Tanulmányi célú mobilitás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 algn="ctr">
              <a:buNone/>
            </a:pPr>
            <a:r>
              <a:rPr lang="hu-HU" sz="4600" b="1" dirty="0"/>
              <a:t>Nemzetközi Mobilitási Nap </a:t>
            </a:r>
            <a:br>
              <a:rPr lang="hu-HU" sz="4600" b="1" dirty="0"/>
            </a:br>
            <a:r>
              <a:rPr lang="hu-HU" sz="4600" b="1" dirty="0"/>
              <a:t>2020. február 18.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96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709120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rgbClr val="FF0000"/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Állami ösztöndíjas státusz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hu-HU" sz="3600" b="1" dirty="0"/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34907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6000" b="1" dirty="0">
                <a:solidFill>
                  <a:srgbClr val="FF0000"/>
                </a:solidFill>
              </a:rPr>
              <a:t>Hallgatói jogviszony</a:t>
            </a:r>
          </a:p>
          <a:p>
            <a:pPr marL="0" indent="0" algn="ctr">
              <a:buNone/>
            </a:pPr>
            <a:endParaRPr lang="hu-HU" sz="1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6000" b="1" dirty="0"/>
              <a:t>Aktív hallgatói jogviszony kell!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5100" b="1" dirty="0"/>
              <a:t>  </a:t>
            </a:r>
            <a:r>
              <a:rPr lang="hu-HU" sz="5100" b="1" u="sng" dirty="0"/>
              <a:t>Feltétel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100" b="1" dirty="0"/>
              <a:t> Neptun bejelentkezés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100" b="1" dirty="0"/>
              <a:t> legalább egy tantárgy felvétele az anyaintézményben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100" b="1" dirty="0">
                <a:solidFill>
                  <a:srgbClr val="0070C0"/>
                </a:solidFill>
              </a:rPr>
              <a:t>tantárgyak párhuzamos felvétele Erasmus keretében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47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rgbClr val="FF0000"/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52596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5800" b="1" dirty="0">
                <a:solidFill>
                  <a:srgbClr val="FF0000"/>
                </a:solidFill>
              </a:rPr>
              <a:t>Kedvezményes tanulmányi rend</a:t>
            </a:r>
          </a:p>
          <a:p>
            <a:pPr marL="0" indent="0">
              <a:buNone/>
            </a:pPr>
            <a:endParaRPr lang="hu-HU" sz="2200" b="1" u="sng" dirty="0"/>
          </a:p>
          <a:p>
            <a:pPr marL="0" indent="0">
              <a:buNone/>
            </a:pPr>
            <a:r>
              <a:rPr lang="hu-HU" sz="5100" b="1" u="sng" dirty="0"/>
              <a:t>Jogosult</a:t>
            </a:r>
            <a:r>
              <a:rPr lang="hu-HU" sz="5100" b="1" dirty="0"/>
              <a:t> a TVSZ szerint</a:t>
            </a:r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a külföldi részképzésben résztvevő hallgató</a:t>
            </a:r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külföldön szakmai gyakorlaton vesz részt</a:t>
            </a:r>
          </a:p>
          <a:p>
            <a:pPr marL="0" indent="0">
              <a:buNone/>
            </a:pPr>
            <a:endParaRPr lang="hu-HU" sz="5100" b="1" u="sng" dirty="0"/>
          </a:p>
          <a:p>
            <a:pPr marL="0" indent="0">
              <a:buNone/>
            </a:pPr>
            <a:r>
              <a:rPr lang="hu-HU" sz="5100" b="1" u="sng" dirty="0"/>
              <a:t>Ügyintézés</a:t>
            </a:r>
            <a:endParaRPr lang="hu-HU" sz="5100" b="1" dirty="0"/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formanyomtatványon a Tanulmányi Osztályra kell leadni </a:t>
            </a:r>
            <a:r>
              <a:rPr lang="hu-HU" sz="3300" b="1" dirty="0">
                <a:solidFill>
                  <a:srgbClr val="00B0F0"/>
                </a:solidFill>
              </a:rPr>
              <a:t>(http://oig.szie.hu/nyomtatvanyok)</a:t>
            </a:r>
          </a:p>
          <a:p>
            <a:pPr marL="0" indent="0">
              <a:buNone/>
            </a:pPr>
            <a:endParaRPr lang="hu-HU" sz="5100" b="1" u="sng" dirty="0"/>
          </a:p>
          <a:p>
            <a:pPr marL="0" indent="0">
              <a:buNone/>
            </a:pPr>
            <a:r>
              <a:rPr lang="hu-HU" sz="5100" b="1" u="sng" dirty="0"/>
              <a:t>Engedélyezés, feltétel</a:t>
            </a:r>
            <a:r>
              <a:rPr lang="hu-HU" sz="5100" b="1" dirty="0"/>
              <a:t> </a:t>
            </a:r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oktatásért felelős dékánhelyettes a tantárgyfelelősök véleményének kikérése után</a:t>
            </a:r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346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rgbClr val="FF0000"/>
                </a:solidFill>
              </a:rPr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0"/>
            <a:ext cx="5698976" cy="46371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5800" b="1" dirty="0">
                <a:solidFill>
                  <a:srgbClr val="FF0000"/>
                </a:solidFill>
              </a:rPr>
              <a:t>Tantárgybefogadás</a:t>
            </a:r>
          </a:p>
          <a:p>
            <a:pPr marL="0" indent="0">
              <a:buNone/>
            </a:pPr>
            <a:endParaRPr lang="hu-HU" sz="5100" b="1" u="sng" dirty="0"/>
          </a:p>
          <a:p>
            <a:pPr marL="0" indent="0" algn="ctr">
              <a:lnSpc>
                <a:spcPct val="20000"/>
              </a:lnSpc>
              <a:spcBef>
                <a:spcPts val="0"/>
              </a:spcBef>
              <a:buNone/>
            </a:pPr>
            <a:r>
              <a:rPr lang="hu-HU" sz="5100" b="1" dirty="0"/>
              <a:t>Ügyintézés</a:t>
            </a:r>
          </a:p>
          <a:p>
            <a:pPr marL="0" indent="0">
              <a:buNone/>
            </a:pPr>
            <a:endParaRPr lang="hu-HU" sz="5100" b="1" u="sng" dirty="0"/>
          </a:p>
          <a:p>
            <a:pPr marL="0" indent="0">
              <a:buNone/>
            </a:pPr>
            <a:r>
              <a:rPr lang="hu-HU" sz="5100" b="1" u="sng" dirty="0"/>
              <a:t>Kiutazás előtt</a:t>
            </a:r>
            <a:endParaRPr lang="hu-HU" sz="5100" b="1" dirty="0"/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egyeztetni a szak tantervével a külföldön felvenni kívánt tantárgyakat</a:t>
            </a:r>
          </a:p>
          <a:p>
            <a:pPr marL="0" indent="0">
              <a:buNone/>
            </a:pPr>
            <a:endParaRPr lang="hu-HU" sz="5100" b="1" u="sng" dirty="0"/>
          </a:p>
          <a:p>
            <a:pPr marL="0" indent="0">
              <a:buNone/>
            </a:pPr>
            <a:r>
              <a:rPr lang="hu-HU" sz="5100" b="1" u="sng" dirty="0"/>
              <a:t>Befogadási kérelem</a:t>
            </a:r>
            <a:endParaRPr lang="hu-HU" sz="5100" b="1" dirty="0"/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formanyomtatványon a Tanulmányi Osztályra kell leadni </a:t>
            </a:r>
            <a:r>
              <a:rPr lang="hu-HU" sz="3300" b="1" i="1" dirty="0">
                <a:solidFill>
                  <a:srgbClr val="00B0F0"/>
                </a:solidFill>
              </a:rPr>
              <a:t>(Kari honlapokon)</a:t>
            </a:r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Oktatási, Minőségügyi és Kreditátviteli Bizottság dönt a befogadásról</a:t>
            </a:r>
          </a:p>
          <a:p>
            <a:pPr>
              <a:buFont typeface="Wingdings" panose="05000000000000000000" pitchFamily="2" charset="2"/>
              <a:buChar char="Ï"/>
            </a:pPr>
            <a:r>
              <a:rPr lang="hu-HU" sz="4400" b="1" dirty="0"/>
              <a:t>minden teljesített tantárgy befogadásra kerül: A, B vagy C tantárgyként </a:t>
            </a:r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pPr>
              <a:buFont typeface="Wingdings" panose="05000000000000000000" pitchFamily="2" charset="2"/>
              <a:buChar char="Ï"/>
            </a:pPr>
            <a:endParaRPr lang="hu-HU" sz="4400" b="1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386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rgbClr val="FF0000"/>
                </a:solidFill>
              </a:rPr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/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27707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5900" b="1" dirty="0">
                <a:solidFill>
                  <a:srgbClr val="FF0000"/>
                </a:solidFill>
              </a:rPr>
              <a:t>Abszolutórium = Végbizonyítvány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5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sz="6000" b="1" dirty="0"/>
              <a:t>A képzés lezárása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5100" b="1" dirty="0"/>
              <a:t>  </a:t>
            </a:r>
            <a:r>
              <a:rPr lang="hu-HU" sz="5100" b="1" u="sng" dirty="0"/>
              <a:t>Feltétele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4700" b="1" dirty="0"/>
              <a:t> </a:t>
            </a:r>
            <a:r>
              <a:rPr lang="hu-HU" sz="4500" b="1" dirty="0"/>
              <a:t>a tanulmányi és vizsgakövetelmények, szakmai gyakorlatok teljesítése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4500" b="1" dirty="0"/>
              <a:t> előírt kreditek megszerzése</a:t>
            </a:r>
          </a:p>
          <a:p>
            <a:pPr marL="0" indent="0">
              <a:buNone/>
            </a:pPr>
            <a:r>
              <a:rPr lang="hu-HU" sz="5100" b="1" dirty="0"/>
              <a:t>  </a:t>
            </a:r>
          </a:p>
          <a:p>
            <a:pPr marL="0" indent="0">
              <a:buNone/>
            </a:pPr>
            <a:r>
              <a:rPr lang="hu-HU" sz="5100" b="1" dirty="0"/>
              <a:t>Hallgatói jogviszony megszűnése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4700" b="1" dirty="0"/>
              <a:t> z</a:t>
            </a:r>
            <a:r>
              <a:rPr lang="hu-HU" sz="4200" b="1" dirty="0"/>
              <a:t>áróvizsga abszolválás szerinti félévben: a záróvizsga napján</a:t>
            </a:r>
            <a:endParaRPr lang="hu-HU" sz="4200" b="1" i="1" dirty="0"/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4700" b="1" dirty="0"/>
              <a:t>z</a:t>
            </a:r>
            <a:r>
              <a:rPr lang="hu-HU" sz="4200" b="1" dirty="0"/>
              <a:t>áróvizsga a későbbi félévben: az abszolválás félévének utolsó napján</a:t>
            </a:r>
          </a:p>
          <a:p>
            <a:pPr lvl="1">
              <a:buFont typeface="Wingdings" panose="05000000000000000000" pitchFamily="2" charset="2"/>
              <a:buChar char="Ï"/>
            </a:pPr>
            <a:endParaRPr lang="hu-HU" sz="4500" b="1" i="1" dirty="0"/>
          </a:p>
          <a:p>
            <a:pPr lvl="1">
              <a:buFont typeface="Wingdings" panose="05000000000000000000" pitchFamily="2" charset="2"/>
              <a:buChar char="Ï"/>
            </a:pPr>
            <a:endParaRPr lang="hu-HU" sz="45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064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853136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hu-HU" sz="45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45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4500" b="1" dirty="0">
                <a:solidFill>
                  <a:schemeClr val="bg1">
                    <a:lumMod val="65000"/>
                  </a:schemeClr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4500" b="1" dirty="0">
                <a:solidFill>
                  <a:schemeClr val="bg1">
                    <a:lumMod val="65000"/>
                  </a:schemeClr>
                </a:solidFill>
              </a:rPr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4500" b="1" dirty="0">
                <a:solidFill>
                  <a:schemeClr val="bg1">
                    <a:lumMod val="65000"/>
                  </a:schemeClr>
                </a:solidFill>
              </a:rPr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4500" b="1" dirty="0">
                <a:solidFill>
                  <a:srgbClr val="FF0000"/>
                </a:solidFill>
              </a:rPr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56510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6000" b="1" dirty="0">
                <a:solidFill>
                  <a:srgbClr val="FF0000"/>
                </a:solidFill>
              </a:rPr>
              <a:t>Állami ösztöndíjas státusz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500" b="1" dirty="0">
              <a:solidFill>
                <a:srgbClr val="FF0000"/>
              </a:solidFill>
            </a:endParaRPr>
          </a:p>
          <a:p>
            <a:endParaRPr lang="hu-HU" dirty="0"/>
          </a:p>
          <a:p>
            <a:pPr marL="0" indent="0">
              <a:buNone/>
            </a:pPr>
            <a:r>
              <a:rPr lang="hu-HU" sz="5100" b="1" dirty="0"/>
              <a:t>  </a:t>
            </a:r>
            <a:r>
              <a:rPr lang="hu-HU" sz="5000" b="1" u="sng" dirty="0"/>
              <a:t>Feltétele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000" b="1" dirty="0"/>
              <a:t> diplomaszerzési kötelezettség a képzési idő másfélszerese alatt (passzív nélkül)</a:t>
            </a:r>
            <a:br>
              <a:rPr lang="hu-HU" sz="5000" b="1" dirty="0"/>
            </a:br>
            <a:r>
              <a:rPr lang="hu-HU" sz="5000" b="1" dirty="0"/>
              <a:t>- BSc  (6 félév) </a:t>
            </a:r>
            <a:r>
              <a:rPr lang="hu-HU" sz="5000" b="1" dirty="0">
                <a:sym typeface="Wingdings" panose="05000000000000000000" pitchFamily="2" charset="2"/>
              </a:rPr>
              <a:t>   9 félév</a:t>
            </a:r>
            <a:r>
              <a:rPr lang="hu-HU" sz="5000" b="1" dirty="0"/>
              <a:t/>
            </a:r>
            <a:br>
              <a:rPr lang="hu-HU" sz="5000" b="1" dirty="0"/>
            </a:br>
            <a:r>
              <a:rPr lang="hu-HU" sz="5000" b="1" dirty="0"/>
              <a:t>- BSc  (7 félév) </a:t>
            </a:r>
            <a:r>
              <a:rPr lang="hu-HU" sz="5000" b="1" dirty="0">
                <a:sym typeface="Wingdings" panose="05000000000000000000" pitchFamily="2" charset="2"/>
              </a:rPr>
              <a:t> 11 félév</a:t>
            </a:r>
            <a:r>
              <a:rPr lang="hu-HU" sz="5000" b="1" dirty="0"/>
              <a:t> </a:t>
            </a:r>
            <a:br>
              <a:rPr lang="hu-HU" sz="5000" b="1" dirty="0"/>
            </a:br>
            <a:r>
              <a:rPr lang="hu-HU" sz="5000" b="1" dirty="0"/>
              <a:t>- MSc (4 félév) </a:t>
            </a:r>
            <a:r>
              <a:rPr lang="hu-HU" sz="5000" b="1" dirty="0">
                <a:sym typeface="Wingdings" panose="05000000000000000000" pitchFamily="2" charset="2"/>
              </a:rPr>
              <a:t>   6 félév</a:t>
            </a:r>
            <a:endParaRPr lang="hu-HU" sz="5000" b="1" dirty="0"/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000" b="1" dirty="0"/>
              <a:t> munkaviszonylétesítési kötelezettség</a:t>
            </a:r>
          </a:p>
          <a:p>
            <a:pPr marL="0" indent="0">
              <a:buNone/>
            </a:pPr>
            <a:endParaRPr lang="hu-HU" sz="5000" b="1" u="sng" dirty="0"/>
          </a:p>
          <a:p>
            <a:pPr marL="0" indent="0">
              <a:buNone/>
            </a:pPr>
            <a:r>
              <a:rPr lang="hu-HU" sz="5000" b="1" u="sng" dirty="0"/>
              <a:t>Szankció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000" b="1" dirty="0"/>
              <a:t>Állami ösztöndíjas idővel megegyező időtartamú hazai munkaviszony (150nap/félév) </a:t>
            </a:r>
            <a:r>
              <a:rPr lang="hu-HU" sz="5000" b="1" i="1" dirty="0"/>
              <a:t>vagy</a:t>
            </a:r>
          </a:p>
          <a:p>
            <a:pPr lvl="1">
              <a:buFont typeface="Wingdings" panose="05000000000000000000" pitchFamily="2" charset="2"/>
              <a:buChar char="Ï"/>
            </a:pPr>
            <a:r>
              <a:rPr lang="hu-HU" sz="5000" b="1" dirty="0"/>
              <a:t> képzési költség felének visszafizetése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637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853136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42108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6600" b="1" dirty="0"/>
              <a:t>Elérhetőség</a:t>
            </a:r>
          </a:p>
          <a:p>
            <a:pPr marL="0" indent="0" algn="ctr">
              <a:buNone/>
            </a:pPr>
            <a:endParaRPr lang="hu-HU" sz="6000" b="1" dirty="0"/>
          </a:p>
          <a:p>
            <a:pPr marL="0" indent="0" algn="ctr">
              <a:buNone/>
            </a:pPr>
            <a:r>
              <a:rPr lang="hu-HU" sz="6000" dirty="0"/>
              <a:t>Oktatási Igazgatóság</a:t>
            </a:r>
          </a:p>
          <a:p>
            <a:pPr marL="0" indent="0" algn="ctr">
              <a:buNone/>
            </a:pPr>
            <a:r>
              <a:rPr lang="hu-HU" sz="6000" dirty="0"/>
              <a:t>Gödöllői Campus Tanulmányi Osztály</a:t>
            </a:r>
          </a:p>
          <a:p>
            <a:pPr marL="0" indent="0" algn="ctr">
              <a:buNone/>
            </a:pPr>
            <a:r>
              <a:rPr lang="hu-HU" sz="6000" dirty="0"/>
              <a:t>Főépület földszint 02-es szoba</a:t>
            </a:r>
          </a:p>
          <a:p>
            <a:pPr marL="0" indent="0" algn="ctr">
              <a:buNone/>
            </a:pPr>
            <a:endParaRPr lang="hu-HU" sz="6000" dirty="0"/>
          </a:p>
          <a:p>
            <a:pPr marL="0" indent="0" algn="ctr">
              <a:buNone/>
            </a:pPr>
            <a:r>
              <a:rPr lang="hu-HU" sz="6000" dirty="0"/>
              <a:t>@: </a:t>
            </a:r>
            <a:r>
              <a:rPr lang="hu-HU" sz="6000" dirty="0">
                <a:hlinkClick r:id="rId2"/>
              </a:rPr>
              <a:t>puspoki.magdolna@fh.szie.hu</a:t>
            </a:r>
            <a:endParaRPr lang="hu-HU" sz="60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71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36B5A2-5929-4599-9E10-FDD6FB62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853136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FF0000"/>
                </a:solidFill>
              </a:rPr>
              <a:t>Tanulmányi célú mobilitás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Hallgatói jogviszony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Kedvezményes tanulmányi rend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Tantárgybefogadás</a:t>
            </a:r>
          </a:p>
          <a:p>
            <a:pPr>
              <a:lnSpc>
                <a:spcPct val="17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Abszolutórium</a:t>
            </a:r>
          </a:p>
          <a:p>
            <a:pPr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hu-HU" sz="3800" b="1" dirty="0">
                <a:solidFill>
                  <a:schemeClr val="bg1">
                    <a:lumMod val="65000"/>
                  </a:schemeClr>
                </a:solidFill>
              </a:rPr>
              <a:t>Állami ösztöndíjas státusz</a:t>
            </a:r>
          </a:p>
          <a:p>
            <a:endParaRPr lang="hu-HU" sz="1400" b="1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3CD50C-B07E-42AA-8C4D-0889FA337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7824" y="1600201"/>
            <a:ext cx="5698976" cy="442108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hu-HU" sz="6600" b="1" dirty="0"/>
          </a:p>
          <a:p>
            <a:pPr marL="0" indent="0" algn="ctr">
              <a:buNone/>
            </a:pPr>
            <a:endParaRPr lang="hu-HU" sz="6600" b="1" dirty="0"/>
          </a:p>
          <a:p>
            <a:pPr marL="0" indent="0" algn="ctr">
              <a:buNone/>
            </a:pPr>
            <a:endParaRPr lang="hu-HU" sz="6600" b="1" dirty="0"/>
          </a:p>
          <a:p>
            <a:pPr marL="0" indent="0" algn="ctr">
              <a:buNone/>
            </a:pPr>
            <a:endParaRPr lang="hu-HU" sz="6600" b="1" dirty="0"/>
          </a:p>
          <a:p>
            <a:pPr marL="0" indent="0" algn="ctr">
              <a:buNone/>
            </a:pPr>
            <a:r>
              <a:rPr lang="hu-HU" sz="6600" b="1" dirty="0"/>
              <a:t>Köszönöm a figyelmet! </a:t>
            </a:r>
          </a:p>
          <a:p>
            <a:pPr marL="0" indent="0" algn="ctr">
              <a:buNone/>
            </a:pPr>
            <a:endParaRPr lang="hu-HU" sz="6600" b="1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510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354</Words>
  <Application>Microsoft Office PowerPoint</Application>
  <PresentationFormat>Diavetítés a képernyőre (4:3 oldalarány)</PresentationFormat>
  <Paragraphs>143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Nemzetközi kreditmobilitás</dc:title>
  <dc:creator>Püspöki Magdolna</dc:creator>
  <cp:lastModifiedBy>Kátai Henrietta</cp:lastModifiedBy>
  <cp:revision>88</cp:revision>
  <dcterms:created xsi:type="dcterms:W3CDTF">2017-02-28T08:24:48Z</dcterms:created>
  <dcterms:modified xsi:type="dcterms:W3CDTF">2020-02-14T07:43:14Z</dcterms:modified>
</cp:coreProperties>
</file>