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56" r:id="rId2"/>
    <p:sldId id="274" r:id="rId3"/>
    <p:sldId id="288" r:id="rId4"/>
    <p:sldId id="289" r:id="rId5"/>
    <p:sldId id="261" r:id="rId6"/>
    <p:sldId id="279" r:id="rId7"/>
    <p:sldId id="280" r:id="rId8"/>
    <p:sldId id="278" r:id="rId9"/>
    <p:sldId id="263" r:id="rId10"/>
    <p:sldId id="281" r:id="rId11"/>
    <p:sldId id="282" r:id="rId12"/>
    <p:sldId id="290" r:id="rId13"/>
    <p:sldId id="287" r:id="rId14"/>
    <p:sldId id="291" r:id="rId15"/>
    <p:sldId id="273" r:id="rId16"/>
    <p:sldId id="284" r:id="rId17"/>
    <p:sldId id="276" r:id="rId18"/>
    <p:sldId id="271" r:id="rId19"/>
    <p:sldId id="272" r:id="rId20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7F0D-5054-48F4-B3A7-3827DA0C075E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D273A-0597-4DB4-9E9B-D5F765E463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73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51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09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00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834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37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24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08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43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8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85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16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9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08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8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02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38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6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2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948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64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9E8C-FC1A-484F-B54D-DA07E0485AFC}" type="datetimeFigureOut">
              <a:rPr lang="hu-HU" smtClean="0"/>
              <a:t>2020. 02. 13.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BDB6E-A815-48A6-96AC-B77E9C0B6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68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ka.hu/palyazatok/4830/palyazati-dokumentumok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ka.hu/palyazatok/4830/palyazati-dokumentumok" TargetMode="External"/><Relationship Id="rId2" Type="http://schemas.openxmlformats.org/officeDocument/2006/relationships/hyperlink" Target="https://mundi.scholarship.hu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campusmundi@tpf.hu" TargetMode="External"/><Relationship Id="rId5" Type="http://schemas.openxmlformats.org/officeDocument/2006/relationships/hyperlink" Target="http://www.campusmundi.hu/" TargetMode="Externa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ka.hu/celcsoport/9409/hogyan-keress-szakmai-gyakorlati-helyet-segitunk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738400" y="1404851"/>
            <a:ext cx="7712076" cy="19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altLang="hu-HU" sz="3600" b="1" kern="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Mundi </a:t>
            </a:r>
            <a:r>
              <a:rPr lang="hu-HU" altLang="hu-HU" sz="3600" b="1" kern="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</a:t>
            </a:r>
          </a:p>
          <a:p>
            <a:endParaRPr lang="hu-HU" altLang="hu-HU" sz="3600" b="1" kern="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5400" b="1" kern="0" cap="all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KINYÍLIK A VILÁG!</a:t>
            </a:r>
            <a:endParaRPr lang="hu-HU" altLang="hu-HU" sz="5400" b="1" kern="0" cap="all" dirty="0">
              <a:solidFill>
                <a:schemeClr val="bg1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1766170" y="3770334"/>
            <a:ext cx="4585609" cy="18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9126" lvl="1" indent="0" algn="ctr">
              <a:buNone/>
              <a:defRPr/>
            </a:pPr>
            <a:r>
              <a:rPr lang="hu-HU" sz="1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Székely Ágnes</a:t>
            </a:r>
            <a:endParaRPr lang="hu-HU" sz="1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126" lvl="1" indent="0" algn="ctr">
              <a:buNone/>
              <a:defRPr/>
            </a:pPr>
            <a:r>
              <a:rPr lang="hu-HU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 Közalapítvány</a:t>
            </a:r>
          </a:p>
          <a:p>
            <a:pPr marL="149126" lvl="1" indent="0" algn="ctr">
              <a:buNone/>
              <a:defRPr/>
            </a:pPr>
            <a:endParaRPr lang="hu-HU" sz="1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126" lvl="1" indent="0" algn="ctr">
              <a:buNone/>
              <a:defRPr/>
            </a:pPr>
            <a:r>
              <a:rPr lang="hu-HU" sz="1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 István Egyetem</a:t>
            </a:r>
          </a:p>
          <a:p>
            <a:pPr marL="149126" lvl="1" indent="0" algn="ctr">
              <a:buNone/>
              <a:defRPr/>
            </a:pPr>
            <a:r>
              <a:rPr lang="hu-HU" sz="1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 február 18.</a:t>
            </a:r>
            <a:endParaRPr lang="hu-HU" sz="1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83255" y="256592"/>
            <a:ext cx="3914920" cy="100988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tanulmányút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66" y="1702330"/>
            <a:ext cx="3642463" cy="2231009"/>
          </a:xfrm>
          <a:prstGeom prst="rect">
            <a:avLst/>
          </a:prstGeom>
        </p:spPr>
      </p:pic>
      <p:sp>
        <p:nvSpPr>
          <p:cNvPr id="11" name="Szöveg helye 4"/>
          <p:cNvSpPr txBox="1">
            <a:spLocks/>
          </p:cNvSpPr>
          <p:nvPr/>
        </p:nvSpPr>
        <p:spPr>
          <a:xfrm>
            <a:off x="353683" y="1309488"/>
            <a:ext cx="8449739" cy="4677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u-HU" sz="1500" b="1" dirty="0" smtClean="0"/>
          </a:p>
          <a:p>
            <a:pPr>
              <a:spcAft>
                <a:spcPts val="450"/>
              </a:spcAft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megvalósítható 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tevékenységek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kutatási, művészeti tevékenység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nemzetközi szakmai versenyen részvétel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intenzív kurzus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nemzetközi konferencián előadás, vagy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poszterprezentáció megtartása</a:t>
            </a:r>
          </a:p>
          <a:p>
            <a:pPr>
              <a:spcAft>
                <a:spcPts val="450"/>
              </a:spcAft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mobilitás hossza: 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2-30 nap</a:t>
            </a:r>
          </a:p>
          <a:p>
            <a:pPr>
              <a:spcAft>
                <a:spcPts val="450"/>
              </a:spcAft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fogadó intézményt, szervezetet a pályázó keres</a:t>
            </a:r>
          </a:p>
          <a:p>
            <a:pPr>
              <a:spcAft>
                <a:spcPts val="450"/>
              </a:spcAft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külső szakértői kör bírál</a:t>
            </a:r>
          </a:p>
          <a:p>
            <a:pPr>
              <a:spcAft>
                <a:spcPts val="450"/>
              </a:spcAft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Campus Mundi projekt időtartama alatt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5 alkalommal nyerhető el</a:t>
            </a:r>
          </a:p>
          <a:p>
            <a:pPr>
              <a:spcAft>
                <a:spcPts val="450"/>
              </a:spcAft>
            </a:pPr>
            <a:endParaRPr lang="hu-HU" sz="1350" dirty="0" smtClean="0"/>
          </a:p>
          <a:p>
            <a:pPr>
              <a:spcAft>
                <a:spcPts val="450"/>
              </a:spcAft>
            </a:pPr>
            <a:endParaRPr lang="hu-HU" sz="1350" dirty="0" smtClean="0"/>
          </a:p>
          <a:p>
            <a:pPr>
              <a:spcAft>
                <a:spcPts val="450"/>
              </a:spcAft>
            </a:pPr>
            <a:endParaRPr lang="hu-HU" sz="1350" b="1" dirty="0" smtClean="0"/>
          </a:p>
          <a:p>
            <a:pPr>
              <a:spcAft>
                <a:spcPts val="450"/>
              </a:spcAft>
            </a:pPr>
            <a:endParaRPr lang="hu-HU" sz="1350" dirty="0" smtClean="0"/>
          </a:p>
          <a:p>
            <a:endParaRPr lang="hu-HU" sz="1350" dirty="0" smtClean="0"/>
          </a:p>
          <a:p>
            <a:endParaRPr lang="hu-HU" sz="1350" dirty="0" smtClean="0"/>
          </a:p>
          <a:p>
            <a:endParaRPr lang="hu-HU" sz="450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6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83255" y="256592"/>
            <a:ext cx="3914920" cy="100988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tanulmányút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sp>
        <p:nvSpPr>
          <p:cNvPr id="11" name="Szöveg helye 4"/>
          <p:cNvSpPr txBox="1">
            <a:spLocks/>
          </p:cNvSpPr>
          <p:nvPr/>
        </p:nvSpPr>
        <p:spPr>
          <a:xfrm>
            <a:off x="353683" y="1309488"/>
            <a:ext cx="8449739" cy="467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u-HU" sz="1500" b="1" dirty="0" smtClean="0"/>
          </a:p>
          <a:p>
            <a:pPr marL="0" indent="0">
              <a:spcAft>
                <a:spcPts val="450"/>
              </a:spcAft>
              <a:buNone/>
            </a:pPr>
            <a:endParaRPr lang="hu-HU" sz="1350" dirty="0" smtClean="0"/>
          </a:p>
          <a:p>
            <a:pPr>
              <a:spcAft>
                <a:spcPts val="450"/>
              </a:spcAft>
            </a:pPr>
            <a:endParaRPr lang="hu-HU" sz="1350" b="1" dirty="0" smtClean="0"/>
          </a:p>
          <a:p>
            <a:pPr>
              <a:spcAft>
                <a:spcPts val="450"/>
              </a:spcAft>
            </a:pPr>
            <a:endParaRPr lang="hu-HU" sz="1350" dirty="0" smtClean="0"/>
          </a:p>
          <a:p>
            <a:endParaRPr lang="hu-HU" sz="1350" dirty="0" smtClean="0"/>
          </a:p>
          <a:p>
            <a:endParaRPr lang="hu-HU" sz="1350" dirty="0" smtClean="0"/>
          </a:p>
          <a:p>
            <a:endParaRPr lang="hu-HU" sz="45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284672" y="1587260"/>
            <a:ext cx="8626572" cy="477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jelentkezhetnek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38163" lvl="1" indent="-174625">
              <a:spcAft>
                <a:spcPts val="45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Ma/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Msc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1 lezárt félév a pályázáskor</a:t>
            </a:r>
          </a:p>
          <a:p>
            <a:pPr marL="538163" lvl="1" indent="-174625">
              <a:spcAft>
                <a:spcPts val="45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Osztatlan képzés: 7 lezárt félév pályázáskor</a:t>
            </a:r>
          </a:p>
          <a:p>
            <a:pPr marL="538163" lvl="1" indent="-174625">
              <a:spcAft>
                <a:spcPts val="450"/>
              </a:spcAft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PhD/DLA: aktív hallgatói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jogviszony, vagy abszolvált</a:t>
            </a:r>
          </a:p>
          <a:p>
            <a:pPr marL="538163" lvl="1" indent="-174625">
              <a:spcAft>
                <a:spcPts val="450"/>
              </a:spcAft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Doktori fokozatszerzési eljárásban vesz részt</a:t>
            </a:r>
          </a:p>
          <a:p>
            <a:pPr>
              <a:spcBef>
                <a:spcPts val="1200"/>
              </a:spcBef>
              <a:spcAft>
                <a:spcPts val="45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megvalósításkor 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aktív hallgató jogviszony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(vagy doktorjelölti státusz)</a:t>
            </a:r>
          </a:p>
          <a:p>
            <a:pPr marL="257175" lvl="1" indent="-257175">
              <a:spcBef>
                <a:spcPts val="1200"/>
              </a:spcBef>
              <a:spcAft>
                <a:spcPts val="450"/>
              </a:spcAft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határidő:</a:t>
            </a:r>
          </a:p>
          <a:p>
            <a:pPr lvl="1" defTabSz="627460">
              <a:spcAft>
                <a:spcPts val="450"/>
              </a:spcAft>
              <a:tabLst>
                <a:tab pos="1881188" algn="l"/>
              </a:tabLs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tavaszi forduló: minden évben április 10. </a:t>
            </a:r>
          </a:p>
          <a:p>
            <a:pPr lvl="1" defTabSz="627460">
              <a:spcAft>
                <a:spcPts val="450"/>
              </a:spcAft>
              <a:tabLst>
                <a:tab pos="1881188" algn="l"/>
              </a:tabLs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ő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szi forduló: minden évben október 10.</a:t>
            </a:r>
          </a:p>
        </p:txBody>
      </p:sp>
    </p:spTree>
    <p:extLst>
      <p:ext uri="{BB962C8B-B14F-4D97-AF65-F5344CB8AC3E}">
        <p14:creationId xmlns:p14="http://schemas.microsoft.com/office/powerpoint/2010/main" val="11895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83254" y="256592"/>
            <a:ext cx="7125049" cy="100988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tanulmányút, támogatási összegek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sp>
        <p:nvSpPr>
          <p:cNvPr id="11" name="Szöveg helye 4"/>
          <p:cNvSpPr txBox="1">
            <a:spLocks/>
          </p:cNvSpPr>
          <p:nvPr/>
        </p:nvSpPr>
        <p:spPr>
          <a:xfrm>
            <a:off x="304935" y="1309488"/>
            <a:ext cx="8449739" cy="467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u-HU" sz="1500" b="1" dirty="0" smtClean="0"/>
          </a:p>
          <a:p>
            <a:pPr marL="0" indent="0">
              <a:spcAft>
                <a:spcPts val="450"/>
              </a:spcAft>
              <a:buNone/>
            </a:pPr>
            <a:endParaRPr lang="hu-HU" sz="1350" dirty="0" smtClean="0"/>
          </a:p>
          <a:p>
            <a:pPr>
              <a:spcAft>
                <a:spcPts val="450"/>
              </a:spcAft>
            </a:pPr>
            <a:endParaRPr lang="hu-HU" sz="1350" b="1" dirty="0" smtClean="0"/>
          </a:p>
          <a:p>
            <a:pPr>
              <a:spcAft>
                <a:spcPts val="450"/>
              </a:spcAft>
            </a:pPr>
            <a:endParaRPr lang="hu-HU" sz="1350" dirty="0" smtClean="0"/>
          </a:p>
          <a:p>
            <a:endParaRPr lang="hu-HU" sz="1350" dirty="0" smtClean="0"/>
          </a:p>
          <a:p>
            <a:endParaRPr lang="hu-HU" sz="1350" dirty="0" smtClean="0"/>
          </a:p>
          <a:p>
            <a:endParaRPr lang="hu-HU" sz="450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935" y="4763366"/>
            <a:ext cx="3680277" cy="1775364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256187" y="476336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Útiköltség-támogatás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küldő intézmény székhelye és a külföldi képzési helyszín közötti távolság: </a:t>
            </a:r>
          </a:p>
          <a:p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http://ec.europa.eu/programmes/erasmus-plus/tools/distance_en.htm</a:t>
            </a: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9011"/>
              </p:ext>
            </p:extLst>
          </p:nvPr>
        </p:nvGraphicFramePr>
        <p:xfrm>
          <a:off x="304935" y="1266314"/>
          <a:ext cx="8498488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1361">
                  <a:extLst>
                    <a:ext uri="{9D8B030D-6E8A-4147-A177-3AD203B41FA5}">
                      <a16:colId xmlns:a16="http://schemas.microsoft.com/office/drawing/2014/main" val="2609347601"/>
                    </a:ext>
                  </a:extLst>
                </a:gridCol>
                <a:gridCol w="1039660">
                  <a:extLst>
                    <a:ext uri="{9D8B030D-6E8A-4147-A177-3AD203B41FA5}">
                      <a16:colId xmlns:a16="http://schemas.microsoft.com/office/drawing/2014/main" val="2451564362"/>
                    </a:ext>
                  </a:extLst>
                </a:gridCol>
                <a:gridCol w="1139869">
                  <a:extLst>
                    <a:ext uri="{9D8B030D-6E8A-4147-A177-3AD203B41FA5}">
                      <a16:colId xmlns:a16="http://schemas.microsoft.com/office/drawing/2014/main" val="4266069519"/>
                    </a:ext>
                  </a:extLst>
                </a:gridCol>
                <a:gridCol w="1187598">
                  <a:extLst>
                    <a:ext uri="{9D8B030D-6E8A-4147-A177-3AD203B41FA5}">
                      <a16:colId xmlns:a16="http://schemas.microsoft.com/office/drawing/2014/main" val="3336670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Célország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2-5 napig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6-10 napig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11-30 napig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49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Alacsonyabb megélhetési költségű országok: </a:t>
                      </a:r>
                      <a: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0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Albánia, Bulgária, Csehország, Észtország, Grúzia, Horvátország, Lengyelország, Lettország, Litvánia, Macedónia, Montenegró, Románia, Szerbia, Szlovákia, Szlovénia, Törökország, Ukrajna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18 600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11 160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7 440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6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Közepes megélhetési költségű országok: </a:t>
                      </a:r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hu-HU" sz="1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Ausztria, Belgium, Ciprus, Franciaország, Görögország, Hollandia, Málta, Németország, Portugália, Olaszország, Spanyolország</a:t>
                      </a:r>
                      <a:endParaRPr lang="hu-H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21 700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13 020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8 680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73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Magas megélhetési költségű országok: </a:t>
                      </a:r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hu-HU" sz="16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Dánia, Egyesült Királyság, Finnország, Írország, Izland, Liechtenstein, Luxemburg, Norvégia,</a:t>
                      </a:r>
                      <a:r>
                        <a:rPr lang="hu-HU" sz="1600" b="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16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Svédország</a:t>
                      </a:r>
                      <a:endParaRPr lang="hu-HU" sz="16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hu-HU" sz="16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és Egyéb országok</a:t>
                      </a:r>
                      <a:endParaRPr lang="hu-HU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24 800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14 880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9 920 Ft / nap</a:t>
                      </a:r>
                      <a:endParaRPr lang="hu-H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391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2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66" y="151999"/>
            <a:ext cx="8919556" cy="79998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Pályázás menete – https://scholarship.hu</a:t>
            </a:r>
            <a:endParaRPr lang="hu-HU" sz="3600" b="1" i="1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3599" y="1334640"/>
            <a:ext cx="8553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dokumentumok elérhetősége: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://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tka.hu/palyazatok/4830/palyazati-dokumentumok</a:t>
            </a: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campusmundi@tpf.hu</a:t>
            </a:r>
          </a:p>
          <a:p>
            <a:pPr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9" y="2565528"/>
            <a:ext cx="7631059" cy="42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66" y="151998"/>
            <a:ext cx="8919556" cy="951807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Pályázás menete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28105" y="1538065"/>
            <a:ext cx="85537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nline pályázás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pályázatkezelő rendszer: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https://mundi.scholarship.hu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felhívás és dokumentumok: </a:t>
            </a:r>
          </a:p>
          <a:p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hu-HU" sz="4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</a:t>
            </a:r>
            <a:r>
              <a:rPr lang="hu-H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ampusmundi.hu</a:t>
            </a:r>
            <a:endParaRPr lang="hu-HU" sz="4400" dirty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://tka.hu/palyazatok/4830/palyazati-dokumentumok</a:t>
            </a: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337450"/>
              </p:ext>
            </p:extLst>
          </p:nvPr>
        </p:nvGraphicFramePr>
        <p:xfrm>
          <a:off x="5851243" y="2243420"/>
          <a:ext cx="2734887" cy="270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557">
                <a:tc>
                  <a:txBody>
                    <a:bodyPr/>
                    <a:lstStyle/>
                    <a:p>
                      <a:r>
                        <a:rPr lang="hu-HU" sz="11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Összesített korrigált kreditindex és szakátlag viszonya</a:t>
                      </a:r>
                      <a:endParaRPr lang="hu-H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50 pont</a:t>
                      </a:r>
                      <a:endParaRPr lang="hu-H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57">
                <a:tc>
                  <a:txBody>
                    <a:bodyPr/>
                    <a:lstStyle/>
                    <a:p>
                      <a:r>
                        <a:rPr lang="hu-HU" sz="11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Motiváció és munkaterv minősége és tartalma</a:t>
                      </a:r>
                      <a:endParaRPr lang="hu-H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30 pont</a:t>
                      </a:r>
                      <a:endParaRPr lang="hu-H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280">
                <a:tc>
                  <a:txBody>
                    <a:bodyPr/>
                    <a:lstStyle/>
                    <a:p>
                      <a:r>
                        <a:rPr lang="hu-HU" sz="11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szakos tanulmányokhoz kapcsolódó, kiemelkedő tudományos munka vagy művészeti/sporttevékenység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5 pont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5">
                <a:tc>
                  <a:txBody>
                    <a:bodyPr/>
                    <a:lstStyle/>
                    <a:p>
                      <a:r>
                        <a:rPr lang="hu-HU" sz="11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Felsőfokú nyelvvizsga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pont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57">
                <a:tc>
                  <a:txBody>
                    <a:bodyPr/>
                    <a:lstStyle/>
                    <a:p>
                      <a:r>
                        <a:rPr lang="hu-HU" sz="11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Szakmai és közéleti önkéntes tevékenység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pont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5">
                <a:tc>
                  <a:txBody>
                    <a:bodyPr/>
                    <a:lstStyle/>
                    <a:p>
                      <a:r>
                        <a:rPr lang="hu-HU" sz="11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Promóciós tevékenység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pont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95">
                <a:tc>
                  <a:txBody>
                    <a:bodyPr/>
                    <a:lstStyle/>
                    <a:p>
                      <a:r>
                        <a:rPr lang="hu-HU" sz="11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Első mobilitás esetén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pont</a:t>
                      </a:r>
                      <a:endParaRPr lang="hu-H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890156" y="1702330"/>
            <a:ext cx="2446586" cy="541090"/>
          </a:xfrm>
        </p:spPr>
        <p:txBody>
          <a:bodyPr>
            <a:normAutofit/>
          </a:bodyPr>
          <a:lstStyle/>
          <a:p>
            <a:pPr algn="ctr"/>
            <a:r>
              <a:rPr lang="hu-HU" sz="15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Értékelési szempontok</a:t>
            </a:r>
            <a:endParaRPr lang="hu-HU" sz="157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65" y="1372388"/>
            <a:ext cx="5373756" cy="46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-1" y="256592"/>
            <a:ext cx="7039627" cy="100988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Mundi és egyéb pályázati határidők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sp>
        <p:nvSpPr>
          <p:cNvPr id="11" name="Szöveg helye 4"/>
          <p:cNvSpPr txBox="1">
            <a:spLocks/>
          </p:cNvSpPr>
          <p:nvPr/>
        </p:nvSpPr>
        <p:spPr>
          <a:xfrm>
            <a:off x="163903" y="1266477"/>
            <a:ext cx="8639520" cy="4961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3143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Külföldi részképzés partneregyetemen vagy </a:t>
            </a:r>
            <a:r>
              <a:rPr lang="hu-H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Freemover</a:t>
            </a: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státuszban: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6195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pályázat:</a:t>
            </a:r>
          </a:p>
          <a:p>
            <a:pPr marL="534988" lvl="1" indent="-173038">
              <a:lnSpc>
                <a:spcPct val="100000"/>
              </a:lnSpc>
              <a:spcBef>
                <a:spcPts val="600"/>
              </a:spcBef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2020/2021. tanévre várhatóan 2020. márciusban</a:t>
            </a:r>
          </a:p>
          <a:p>
            <a:pPr marL="534988" lvl="1" indent="-173038">
              <a:lnSpc>
                <a:spcPct val="100000"/>
              </a:lnSpc>
              <a:spcBef>
                <a:spcPts val="600"/>
              </a:spcBef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költségvetési források erejéig folyamatos</a:t>
            </a:r>
          </a:p>
          <a:p>
            <a:pPr marL="534988" lvl="1" indent="-173038">
              <a:lnSpc>
                <a:spcPct val="100000"/>
              </a:lnSpc>
              <a:spcBef>
                <a:spcPts val="600"/>
              </a:spcBef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ajánlott 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tervezett mobilitás kezdete előtt 3 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hónappal</a:t>
            </a:r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Küldő intézmény felé pályázat: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647700" lvl="1" indent="-285750">
              <a:lnSpc>
                <a:spcPct val="100000"/>
              </a:lnSpc>
              <a:spcBef>
                <a:spcPts val="600"/>
              </a:spcBef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intézményi belső határidő alapján</a:t>
            </a:r>
          </a:p>
          <a:p>
            <a:pPr marL="36195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-2571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6184900" algn="l"/>
              </a:tabLst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gyakorlat: </a:t>
            </a:r>
            <a:endParaRPr lang="hu-H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4988" lvl="1" indent="-173038">
              <a:lnSpc>
                <a:spcPct val="100000"/>
              </a:lnSpc>
              <a:spcBef>
                <a:spcPts val="0"/>
              </a:spcBef>
              <a:tabLst>
                <a:tab pos="6184900" algn="l"/>
              </a:tabLst>
            </a:pPr>
            <a:endParaRPr lang="hu-HU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lvl="1" indent="0">
              <a:lnSpc>
                <a:spcPct val="100000"/>
              </a:lnSpc>
              <a:spcBef>
                <a:spcPts val="600"/>
              </a:spcBef>
              <a:buNone/>
              <a:tabLst>
                <a:tab pos="6184900" algn="l"/>
              </a:tabLst>
            </a:pP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</a:t>
            </a:r>
            <a:r>
              <a:rPr 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pályázat: </a:t>
            </a:r>
            <a:endParaRPr lang="hu-HU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4988" lvl="1" indent="-173038">
              <a:lnSpc>
                <a:spcPct val="100000"/>
              </a:lnSpc>
              <a:spcBef>
                <a:spcPts val="600"/>
              </a:spcBef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2019/2020. tanévre folyamatos 2020. június 30-ig</a:t>
            </a:r>
          </a:p>
          <a:p>
            <a:pPr marL="534988" lvl="1" indent="-173038">
              <a:lnSpc>
                <a:spcPct val="100000"/>
              </a:lnSpc>
              <a:spcBef>
                <a:spcPts val="600"/>
              </a:spcBef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2020/2021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tanévre várhatóan 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2020. márciustól</a:t>
            </a:r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4988" lvl="1" indent="-173038">
              <a:lnSpc>
                <a:spcPct val="100000"/>
              </a:lnSpc>
              <a:spcBef>
                <a:spcPts val="600"/>
              </a:spcBef>
            </a:pP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költségvetési források erejéig 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folyamatos</a:t>
            </a:r>
          </a:p>
          <a:p>
            <a:pPr marL="534988" lvl="1" indent="-173038">
              <a:lnSpc>
                <a:spcPct val="100000"/>
              </a:lnSpc>
              <a:spcBef>
                <a:spcPts val="600"/>
              </a:spcBef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ajánlott 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tervezett mobilitás előtt 3 hónappal</a:t>
            </a:r>
          </a:p>
          <a:p>
            <a:pPr marL="36195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Küldő intézmény felé pályázat: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7700" lvl="1" indent="-285750">
              <a:lnSpc>
                <a:spcPct val="100000"/>
              </a:lnSpc>
              <a:spcBef>
                <a:spcPts val="600"/>
              </a:spcBef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intézményi 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belső határidő alapján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350" b="1" dirty="0" smtClean="0"/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sz="1350" dirty="0" smtClean="0"/>
          </a:p>
          <a:p>
            <a:endParaRPr lang="hu-HU" sz="1350" dirty="0" smtClean="0"/>
          </a:p>
          <a:p>
            <a:endParaRPr lang="hu-HU" sz="1350" dirty="0" smtClean="0"/>
          </a:p>
          <a:p>
            <a:endParaRPr lang="hu-HU" sz="45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284672" y="1587260"/>
            <a:ext cx="6103602" cy="477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200" y="1807507"/>
            <a:ext cx="2384454" cy="3808924"/>
          </a:xfrm>
          <a:prstGeom prst="ellipse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711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" y="1230284"/>
            <a:ext cx="8142905" cy="55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9992" y="260648"/>
            <a:ext cx="2645963" cy="536291"/>
          </a:xfrm>
        </p:spPr>
        <p:txBody>
          <a:bodyPr>
            <a:normAutofit fontScale="77500" lnSpcReduction="20000"/>
          </a:bodyPr>
          <a:lstStyle/>
          <a:p>
            <a:r>
              <a:rPr lang="hu-H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Elérhetőségek</a:t>
            </a:r>
            <a:endParaRPr lang="hu-HU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7000"/>
                    </a14:imgEffect>
                    <a14:imgEffect>
                      <a14:colorTemperature colorTemp="8942"/>
                    </a14:imgEffect>
                    <a14:imgEffect>
                      <a14:saturation sat="0"/>
                    </a14:imgEffect>
                    <a14:imgEffect>
                      <a14:brightnessContrast bright="9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2460"/>
            <a:ext cx="9144157" cy="4855540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851" y="2214009"/>
            <a:ext cx="4110462" cy="2985029"/>
          </a:xfrm>
        </p:spPr>
        <p:txBody>
          <a:bodyPr>
            <a:noAutofit/>
          </a:bodyPr>
          <a:lstStyle/>
          <a:p>
            <a:pPr marL="0" indent="0">
              <a:spcAft>
                <a:spcPts val="338"/>
              </a:spcAft>
              <a:buNone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Weboldal: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www.campusmundi.hu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38"/>
              </a:spcAft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Pályázati felhívások</a:t>
            </a:r>
          </a:p>
          <a:p>
            <a:pPr lvl="1">
              <a:spcAft>
                <a:spcPts val="338"/>
              </a:spcAft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Csatolandó mellékletek</a:t>
            </a:r>
          </a:p>
          <a:p>
            <a:pPr lvl="1">
              <a:spcAft>
                <a:spcPts val="338"/>
              </a:spcAft>
            </a:pP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Kitöltési 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útmutató</a:t>
            </a:r>
          </a:p>
          <a:p>
            <a:pPr lvl="1">
              <a:spcAft>
                <a:spcPts val="338"/>
              </a:spcAft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Gyakran ismételt kérdések</a:t>
            </a:r>
          </a:p>
          <a:p>
            <a:pPr marL="0" indent="0">
              <a:spcAft>
                <a:spcPts val="338"/>
              </a:spcAft>
              <a:buNone/>
            </a:pPr>
            <a:r>
              <a:rPr 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campusmundi@tpf.hu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38"/>
              </a:spcAft>
              <a:buNone/>
            </a:pPr>
            <a:r>
              <a:rPr 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 +36-1-237-1310 </a:t>
            </a:r>
          </a:p>
          <a:p>
            <a:pPr lvl="1">
              <a:spcAft>
                <a:spcPts val="338"/>
              </a:spcAft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hétköznap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8:30 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 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</a:t>
            </a: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artalom helye 2"/>
          <p:cNvSpPr>
            <a:spLocks noGrp="1"/>
          </p:cNvSpPr>
          <p:nvPr>
            <p:ph idx="1"/>
          </p:nvPr>
        </p:nvSpPr>
        <p:spPr>
          <a:xfrm>
            <a:off x="5070763" y="2056671"/>
            <a:ext cx="3969917" cy="160581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hu-H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</a:t>
            </a:r>
            <a:r>
              <a:rPr lang="hu-HU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  <a:defRPr/>
            </a:pPr>
            <a:endParaRPr lang="hu-HU" sz="3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40236" cy="5702531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5098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58394" r="19948" b="17367"/>
          <a:stretch/>
        </p:blipFill>
        <p:spPr>
          <a:xfrm>
            <a:off x="4873415" y="3878621"/>
            <a:ext cx="3930007" cy="10591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153"/>
          <a:stretch/>
        </p:blipFill>
        <p:spPr>
          <a:xfrm>
            <a:off x="4655304" y="1486704"/>
            <a:ext cx="4315530" cy="22561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" y="1922556"/>
            <a:ext cx="4793504" cy="3595128"/>
          </a:xfrm>
          <a:prstGeom prst="cloud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zövegdoboz 1"/>
          <p:cNvSpPr txBox="1"/>
          <p:nvPr/>
        </p:nvSpPr>
        <p:spPr>
          <a:xfrm>
            <a:off x="4964174" y="5171088"/>
            <a:ext cx="126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  <a:ea typeface="Yu Gothic Light" panose="020B0300000000000000" pitchFamily="34" charset="-128"/>
              </a:rPr>
              <a:t>Részképzés</a:t>
            </a:r>
            <a:endParaRPr lang="hu-HU" b="1" dirty="0">
              <a:solidFill>
                <a:schemeClr val="accent5">
                  <a:lumMod val="75000"/>
                </a:schemeClr>
              </a:solidFill>
              <a:ea typeface="Yu Gothic Light" panose="020B0300000000000000" pitchFamily="34" charset="-128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018111" y="5058059"/>
            <a:ext cx="158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  <a:ea typeface="Yu Gothic Light" panose="020B0300000000000000" pitchFamily="34" charset="-128"/>
              </a:rPr>
              <a:t>Szakmai gyakorlat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374462" y="5055703"/>
            <a:ext cx="164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  <a:ea typeface="Yu Gothic Light" panose="020B0300000000000000" pitchFamily="34" charset="-128"/>
              </a:rPr>
              <a:t>Rövid tanulmányút</a:t>
            </a:r>
            <a:endParaRPr lang="hu-HU" b="1" dirty="0">
              <a:solidFill>
                <a:schemeClr val="accent5">
                  <a:lumMod val="75000"/>
                </a:schemeClr>
              </a:solidFill>
              <a:ea typeface="Yu Gothic Light" panose="020B0300000000000000" pitchFamily="34" charset="-12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6898" y="66148"/>
            <a:ext cx="690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+mj-lt"/>
                <a:ea typeface="Yu Gothic Light" panose="020B0300000000000000" pitchFamily="34" charset="-128"/>
              </a:rPr>
              <a:t>Ösztöndíj, a </a:t>
            </a:r>
            <a:r>
              <a:rPr lang="hu-HU" sz="3600" b="1" dirty="0">
                <a:solidFill>
                  <a:schemeClr val="bg1"/>
                </a:solidFill>
                <a:latin typeface="+mj-lt"/>
                <a:ea typeface="Yu Gothic Light" panose="020B0300000000000000" pitchFamily="34" charset="-128"/>
              </a:rPr>
              <a:t>világ szinte bármely országába</a:t>
            </a:r>
          </a:p>
        </p:txBody>
      </p:sp>
    </p:spTree>
    <p:extLst>
      <p:ext uri="{BB962C8B-B14F-4D97-AF65-F5344CB8AC3E}">
        <p14:creationId xmlns:p14="http://schemas.microsoft.com/office/powerpoint/2010/main" val="37909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3" y="61928"/>
            <a:ext cx="8363272" cy="1282154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Félelmek? Kihívás! </a:t>
            </a:r>
            <a:r>
              <a:rPr lang="hu-HU" sz="4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782" y="1344083"/>
            <a:ext cx="2492432" cy="51122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1600" dirty="0" smtClean="0"/>
              <a:t>„Nem elég jó a nyelvtudásom”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u-HU" sz="16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1600" dirty="0" smtClean="0"/>
              <a:t>„Nem szeretném itt hagyni a barátaimat”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u-HU" sz="16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1600" dirty="0" smtClean="0"/>
              <a:t>„Nem tud segíteni anya/apa”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u-HU" sz="16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1600" dirty="0" smtClean="0"/>
              <a:t>„Nem találok oda a fogadó intézményhez”</a:t>
            </a:r>
            <a:endParaRPr lang="en-GB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4578" y="2108006"/>
            <a:ext cx="2384454" cy="3808924"/>
          </a:xfrm>
          <a:prstGeom prst="ellipse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2590583" y="1510118"/>
            <a:ext cx="2691923" cy="646310"/>
          </a:xfrm>
          <a:prstGeom prst="rightArrow">
            <a:avLst/>
          </a:prstGeom>
          <a:solidFill>
            <a:srgbClr val="2349AC"/>
          </a:solidFill>
          <a:ln>
            <a:solidFill>
              <a:srgbClr val="2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802665" y="1633106"/>
            <a:ext cx="182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Nyelv gyakorlása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2600368" y="2638636"/>
            <a:ext cx="2682138" cy="653469"/>
          </a:xfrm>
          <a:prstGeom prst="rightArrow">
            <a:avLst/>
          </a:prstGeom>
          <a:solidFill>
            <a:srgbClr val="2349AC"/>
          </a:solidFill>
          <a:ln>
            <a:solidFill>
              <a:srgbClr val="2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777713" y="2762091"/>
            <a:ext cx="236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Nyitottság elsajátítása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2583603" y="4053823"/>
            <a:ext cx="2674106" cy="625875"/>
          </a:xfrm>
          <a:prstGeom prst="rightArrow">
            <a:avLst/>
          </a:prstGeom>
          <a:solidFill>
            <a:srgbClr val="2349AC"/>
          </a:solidFill>
          <a:ln>
            <a:solidFill>
              <a:srgbClr val="2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804488" y="4182094"/>
            <a:ext cx="223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Önállóság fejlesztése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2590583" y="5240130"/>
            <a:ext cx="2691923" cy="1149752"/>
          </a:xfrm>
          <a:prstGeom prst="rightArrow">
            <a:avLst/>
          </a:prstGeom>
          <a:solidFill>
            <a:srgbClr val="2349AC"/>
          </a:solidFill>
          <a:ln>
            <a:solidFill>
              <a:srgbClr val="2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2796466" y="5491840"/>
            <a:ext cx="224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Problémamegoldó készség fejlesztése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Tartalom helye 1"/>
          <p:cNvSpPr txBox="1">
            <a:spLocks/>
          </p:cNvSpPr>
          <p:nvPr/>
        </p:nvSpPr>
        <p:spPr>
          <a:xfrm>
            <a:off x="5257709" y="1547382"/>
            <a:ext cx="1602854" cy="490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jó kommunikációs készség</a:t>
            </a:r>
          </a:p>
          <a:p>
            <a:pPr marL="0" indent="0" algn="ctr">
              <a:buNone/>
            </a:pPr>
            <a:endParaRPr lang="hu-HU" sz="15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15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szakmai </a:t>
            </a: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és szociális </a:t>
            </a: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kapcsolatok</a:t>
            </a:r>
          </a:p>
          <a:p>
            <a:pPr marL="0" indent="0" algn="ctr">
              <a:buNone/>
            </a:pPr>
            <a:endParaRPr lang="hu-HU" sz="15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önbizalom, határozottság, rugalmasság,</a:t>
            </a:r>
          </a:p>
          <a:p>
            <a:pPr marL="0" indent="0" algn="ctr">
              <a:buNone/>
            </a:pPr>
            <a:endParaRPr lang="hu-HU" sz="15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15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vállalkozói készség, kreativitás</a:t>
            </a:r>
          </a:p>
          <a:p>
            <a:pPr marL="0" indent="0" algn="ctr">
              <a:spcAft>
                <a:spcPts val="338"/>
              </a:spcAft>
              <a:buFont typeface="Arial" panose="020B0604020202020204" pitchFamily="34" charset="0"/>
              <a:buNone/>
            </a:pPr>
            <a:endParaRPr lang="hu-HU" sz="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14" y="145430"/>
            <a:ext cx="3990867" cy="78555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Hallgatóink mondták…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4146881" y="1332753"/>
            <a:ext cx="4793069" cy="3640975"/>
          </a:xfrm>
          <a:prstGeom prst="cloudCallout">
            <a:avLst>
              <a:gd name="adj1" fmla="val 39178"/>
              <a:gd name="adj2" fmla="val 63388"/>
            </a:avLst>
          </a:prstGeom>
          <a:solidFill>
            <a:srgbClr val="2349AC"/>
          </a:solidFill>
          <a:ln>
            <a:solidFill>
              <a:srgbClr val="2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857084" y="2285054"/>
            <a:ext cx="3838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„megismerhettem </a:t>
            </a:r>
            <a:r>
              <a:rPr lang="hu-HU" dirty="0">
                <a:solidFill>
                  <a:schemeClr val="bg1"/>
                </a:solidFill>
              </a:rPr>
              <a:t>egy teljesen új kultúrát, szakmailag fontos kapcsolatokat építettem </a:t>
            </a:r>
            <a:r>
              <a:rPr lang="hu-HU" dirty="0" smtClean="0">
                <a:solidFill>
                  <a:schemeClr val="bg1"/>
                </a:solidFill>
              </a:rPr>
              <a:t>ki, </a:t>
            </a:r>
            <a:r>
              <a:rPr lang="hu-HU" dirty="0">
                <a:solidFill>
                  <a:schemeClr val="bg1"/>
                </a:solidFill>
              </a:rPr>
              <a:t>fejlődött az angolom, valamint belekóstoltam milyen külföldön önállóan élni és </a:t>
            </a:r>
            <a:r>
              <a:rPr lang="hu-HU" dirty="0" smtClean="0">
                <a:solidFill>
                  <a:schemeClr val="bg1"/>
                </a:solidFill>
              </a:rPr>
              <a:t>boldogulni” (Anna, USA)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297828" y="1493584"/>
            <a:ext cx="3700594" cy="2972602"/>
          </a:xfrm>
          <a:prstGeom prst="cloudCallout">
            <a:avLst>
              <a:gd name="adj1" fmla="val -22893"/>
              <a:gd name="adj2" fmla="val 66584"/>
            </a:avLst>
          </a:prstGeom>
          <a:noFill/>
          <a:ln>
            <a:solidFill>
              <a:srgbClr val="2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46974" y="2043422"/>
            <a:ext cx="2651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  <a:r>
              <a:rPr lang="hu-HU" dirty="0" smtClean="0"/>
              <a:t>„végre </a:t>
            </a:r>
            <a:r>
              <a:rPr lang="hu-HU" dirty="0"/>
              <a:t>megtapasztalhattam testközelből azt, amit az első egyetemi évem alatt már fejben </a:t>
            </a:r>
            <a:r>
              <a:rPr lang="hu-HU" dirty="0" smtClean="0"/>
              <a:t>elsajátítottam” (Richárd, USA)</a:t>
            </a:r>
            <a:endParaRPr lang="hu-HU" dirty="0"/>
          </a:p>
        </p:txBody>
      </p:sp>
      <p:sp>
        <p:nvSpPr>
          <p:cNvPr id="12" name="Felhő 11"/>
          <p:cNvSpPr/>
          <p:nvPr/>
        </p:nvSpPr>
        <p:spPr>
          <a:xfrm>
            <a:off x="2136370" y="4139738"/>
            <a:ext cx="3532910" cy="219594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650590" y="4516365"/>
            <a:ext cx="2752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„az amerikai munkatársaim nagyon </a:t>
            </a:r>
            <a:r>
              <a:rPr lang="hu-HU" dirty="0"/>
              <a:t>kedvesek es </a:t>
            </a:r>
            <a:r>
              <a:rPr lang="hu-HU" dirty="0" smtClean="0"/>
              <a:t>segítőkészek </a:t>
            </a:r>
            <a:r>
              <a:rPr lang="hu-HU" dirty="0"/>
              <a:t>voltak, a </a:t>
            </a:r>
            <a:r>
              <a:rPr lang="hu-HU" dirty="0" smtClean="0"/>
              <a:t>munkám </a:t>
            </a:r>
            <a:r>
              <a:rPr lang="hu-HU" dirty="0"/>
              <a:t>nagyon hasznos </a:t>
            </a:r>
            <a:r>
              <a:rPr lang="hu-HU" dirty="0" smtClean="0"/>
              <a:t>volt” (Nóra, USA)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25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83255" y="256592"/>
            <a:ext cx="5916920" cy="100988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észképzés külföldi egyetemen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sp>
        <p:nvSpPr>
          <p:cNvPr id="8" name="Tartalom helye 3"/>
          <p:cNvSpPr>
            <a:spLocks noGrp="1"/>
          </p:cNvSpPr>
          <p:nvPr>
            <p:ph idx="1"/>
          </p:nvPr>
        </p:nvSpPr>
        <p:spPr>
          <a:xfrm>
            <a:off x="665481" y="1285214"/>
            <a:ext cx="7179088" cy="2044895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Pályázati lehetőségek: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183" y="1766279"/>
            <a:ext cx="388537" cy="55505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018" y="1708654"/>
            <a:ext cx="382309" cy="599007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377090" y="2442275"/>
            <a:ext cx="350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Freemover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hu-H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mobilitás:</a:t>
            </a:r>
            <a:endParaRPr lang="hu-HU" sz="8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135731" indent="-135731">
              <a:buFontTx/>
              <a:buChar char="-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 hallgató keres fogadó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egyetemet</a:t>
            </a:r>
          </a:p>
          <a:p>
            <a:pPr marL="135731" indent="-135731">
              <a:buFontTx/>
              <a:buChar char="-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fogadólevél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135731" indent="-135731">
              <a:buFontTx/>
              <a:buChar char="-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folyamatos pályázás</a:t>
            </a:r>
          </a:p>
          <a:p>
            <a:pPr marL="135731" indent="-135731">
              <a:buFontTx/>
              <a:buChar char="-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TKA 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bírál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62007" y="2442275"/>
            <a:ext cx="44396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küldő intézmény szerződései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alapján:</a:t>
            </a:r>
            <a:endParaRPr lang="hu-HU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92931" lvl="1" indent="-135731">
              <a:buFontTx/>
              <a:buChar char="-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partnerintézményi lista</a:t>
            </a:r>
          </a:p>
          <a:p>
            <a:pPr marL="592931" lvl="1" indent="-135731">
              <a:buFontTx/>
              <a:buChar char="-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ntézményi belső határidő (?)</a:t>
            </a:r>
          </a:p>
          <a:p>
            <a:pPr marL="592931" lvl="1" indent="-135731">
              <a:buFontTx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Tempus Közalapítvány bírál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92931" lvl="1" indent="-135731">
              <a:buFontTx/>
              <a:buChar char="-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ntézményi pályázat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szükséges (EU-n belül + kívül)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1958">
            <a:off x="5527962" y="3925838"/>
            <a:ext cx="3780137" cy="25506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30174">
            <a:off x="82215" y="4174210"/>
            <a:ext cx="3119198" cy="22988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18293">
            <a:off x="2534784" y="4516460"/>
            <a:ext cx="3866564" cy="23532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474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83255" y="256592"/>
            <a:ext cx="3914920" cy="100988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részképzés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75818" y="1405402"/>
            <a:ext cx="2627604" cy="3944454"/>
          </a:xfrm>
          <a:prstGeom prst="rect">
            <a:avLst/>
          </a:prstGeom>
        </p:spPr>
      </p:pic>
      <p:sp>
        <p:nvSpPr>
          <p:cNvPr id="9" name="Tartalom helye 1"/>
          <p:cNvSpPr txBox="1">
            <a:spLocks/>
          </p:cNvSpPr>
          <p:nvPr/>
        </p:nvSpPr>
        <p:spPr>
          <a:xfrm>
            <a:off x="332512" y="1440832"/>
            <a:ext cx="5654929" cy="4381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3–5 hónapos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időtartam</a:t>
            </a:r>
          </a:p>
          <a:p>
            <a:pPr>
              <a:spcAft>
                <a:spcPts val="45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min.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ECTS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kredit külföldön</a:t>
            </a:r>
          </a:p>
          <a:p>
            <a:pPr>
              <a:spcAft>
                <a:spcPts val="450"/>
              </a:spcAft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jelentkezhetnek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Bsc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osztatlan: pályázáskor 1, kiutazás előtt 2 lezárt félév;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Ma/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Msc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1 lezárt félév a pályázáskor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PhD/DLA: hallgatói jogviszony</a:t>
            </a:r>
          </a:p>
          <a:p>
            <a:pPr>
              <a:spcAft>
                <a:spcPts val="45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megvalósítás ideje alatt küldő intézményben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aktív hallgatói jogviszony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 jelentkezésnek nem feltétele)</a:t>
            </a:r>
          </a:p>
          <a:p>
            <a:pPr>
              <a:spcAft>
                <a:spcPts val="45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képzési szintenként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12 hónap</a:t>
            </a:r>
          </a:p>
          <a:p>
            <a:pPr>
              <a:spcAft>
                <a:spcPts val="450"/>
              </a:spcAft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Európán kívülre:</a:t>
            </a:r>
          </a:p>
          <a:p>
            <a:pPr lvl="1">
              <a:spcAft>
                <a:spcPts val="450"/>
              </a:spcAft>
            </a:pPr>
            <a:r>
              <a:rPr lang="hu-H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tanévenként csak egy kiutazás támogatható</a:t>
            </a:r>
          </a:p>
          <a:p>
            <a:pPr lvl="1">
              <a:spcAft>
                <a:spcPts val="450"/>
              </a:spcAft>
            </a:pPr>
            <a:r>
              <a:rPr lang="hu-H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magasabb ponthatár</a:t>
            </a:r>
            <a:endParaRPr lang="hu-HU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9263" y="1712976"/>
            <a:ext cx="4696315" cy="432206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38"/>
              </a:spcAft>
            </a:pP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tanulmányokhoz </a:t>
            </a: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kötődő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</a:t>
            </a:r>
          </a:p>
          <a:p>
            <a:pPr>
              <a:spcAft>
                <a:spcPts val="338"/>
              </a:spcAft>
            </a:pP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képzési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szintről, </a:t>
            </a:r>
            <a:r>
              <a:rPr lang="hu-H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lezárt félév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</a:t>
            </a:r>
            <a:endParaRPr lang="hu-HU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38"/>
              </a:spcAft>
            </a:pP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hu-H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heti 30 </a:t>
            </a:r>
            <a:r>
              <a:rPr lang="hu-H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óra</a:t>
            </a:r>
            <a:endParaRPr lang="hu-HU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38"/>
              </a:spcAft>
            </a:pPr>
            <a:r>
              <a:rPr lang="hu-H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hónap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 rövidebb: </a:t>
            </a: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ECTS)</a:t>
            </a:r>
            <a:endParaRPr lang="hu-HU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38"/>
              </a:spcAft>
            </a:pP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passzív </a:t>
            </a: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jogviszony ideje alatt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/ abszolutórium </a:t>
            </a: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megszerzése után 12 hónapon belül is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teljesíthető</a:t>
            </a:r>
          </a:p>
          <a:p>
            <a:pPr>
              <a:spcAft>
                <a:spcPts val="338"/>
              </a:spcAft>
            </a:pP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 keres fogadó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céget/szervezetet</a:t>
            </a:r>
          </a:p>
          <a:p>
            <a:pPr>
              <a:spcAft>
                <a:spcPts val="338"/>
              </a:spcAft>
            </a:pP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képzési szintenként </a:t>
            </a:r>
            <a:r>
              <a:rPr lang="hu-H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 hónap</a:t>
            </a:r>
          </a:p>
          <a:p>
            <a:pPr>
              <a:spcAft>
                <a:spcPts val="338"/>
              </a:spcAft>
            </a:pP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Európán </a:t>
            </a:r>
            <a:r>
              <a:rPr lang="hu-H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kívülre:</a:t>
            </a:r>
          </a:p>
          <a:p>
            <a:pPr lvl="1">
              <a:spcAft>
                <a:spcPts val="338"/>
              </a:spcAft>
            </a:pP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tanévenként </a:t>
            </a: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egy kiutazás </a:t>
            </a: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támogatható</a:t>
            </a:r>
          </a:p>
          <a:p>
            <a:pPr lvl="1">
              <a:spcAft>
                <a:spcPts val="338"/>
              </a:spcAft>
            </a:pPr>
            <a:r>
              <a:rPr lang="hu-H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15 kredit beszámítása kötelező</a:t>
            </a:r>
            <a:endParaRPr lang="hu-HU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38"/>
              </a:spcAft>
            </a:pPr>
            <a:endParaRPr lang="hu-HU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38"/>
              </a:spcAft>
            </a:pPr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83255" y="256592"/>
            <a:ext cx="3914920" cy="100988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gyakorlat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257" flipH="1">
            <a:off x="5394083" y="1768333"/>
            <a:ext cx="3424574" cy="41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4814" y="307405"/>
            <a:ext cx="89439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Hogyan keressünk szakmai gyakorlati helyet?</a:t>
            </a:r>
          </a:p>
          <a:p>
            <a:endParaRPr lang="hu-HU" sz="2800" dirty="0" smtClean="0">
              <a:solidFill>
                <a:schemeClr val="bg1"/>
              </a:solidFill>
            </a:endParaRPr>
          </a:p>
          <a:p>
            <a:r>
              <a:rPr lang="hu-HU" sz="2000" dirty="0">
                <a:hlinkClick r:id="rId2"/>
              </a:rPr>
              <a:t>https://</a:t>
            </a:r>
            <a:r>
              <a:rPr lang="hu-HU" sz="2000" dirty="0" smtClean="0">
                <a:hlinkClick r:id="rId2"/>
              </a:rPr>
              <a:t>tka.hu/celcsoport/9409/hogyan-keress-szakmai-gyakorlati-helyet-segitunk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6046"/>
            <a:ext cx="9144000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107479"/>
              </p:ext>
            </p:extLst>
          </p:nvPr>
        </p:nvGraphicFramePr>
        <p:xfrm>
          <a:off x="914400" y="1660737"/>
          <a:ext cx="7889022" cy="342981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0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2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hu-HU" sz="1600" b="0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Alacsonyabb megélhetési költségű </a:t>
                      </a:r>
                      <a:r>
                        <a:rPr lang="hu-HU" sz="1600" b="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országok</a:t>
                      </a:r>
                      <a:r>
                        <a:rPr lang="hu-HU" sz="1600" b="0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Albánia, Bulgária</a:t>
                      </a:r>
                      <a:r>
                        <a:rPr lang="hu-H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Csehország, Észtország, Grúzia, Horvátország, Lengyelország</a:t>
                      </a:r>
                      <a:r>
                        <a:rPr lang="hu-H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Lettország, Litvánia, Macedónia</a:t>
                      </a:r>
                      <a: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Montenegró, Románia</a:t>
                      </a:r>
                      <a:r>
                        <a:rPr lang="hu-H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Szerbia, Szlovákia, Szlovénia, Törökország, Ukrajna</a:t>
                      </a:r>
                    </a:p>
                  </a:txBody>
                  <a:tcPr marL="38576" marR="3857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34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hu-H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000 Ft/hó</a:t>
                      </a:r>
                    </a:p>
                  </a:txBody>
                  <a:tcPr marL="38576" marR="38576" marT="0" marB="0" anchor="ctr" anchorCtr="1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234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hu-HU" sz="16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Közepes megélhetési költségű </a:t>
                      </a:r>
                      <a:r>
                        <a:rPr lang="hu-HU" sz="1600" b="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országok</a:t>
                      </a:r>
                      <a:r>
                        <a:rPr lang="hu-HU" sz="16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Ausztria, Belgium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Ciprus, Franciaország, Görögország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Hollandia</a:t>
                      </a: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Málta, Németország, Portugália, Olaszország, Spanyolország</a:t>
                      </a:r>
                      <a:endParaRPr lang="hu-H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T w="12700" cap="flat" cmpd="sng" algn="ctr">
                      <a:solidFill>
                        <a:srgbClr val="234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210 000 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Ft/hó</a:t>
                      </a:r>
                      <a:endParaRPr lang="hu-H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 anchorCtr="1">
                    <a:lnT w="12700" cap="flat" cmpd="sng" algn="ctr">
                      <a:solidFill>
                        <a:srgbClr val="234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60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hu-HU" sz="16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Magas megélhetési költségű </a:t>
                      </a:r>
                      <a:r>
                        <a:rPr lang="hu-HU" sz="1600" b="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országok</a:t>
                      </a:r>
                      <a:r>
                        <a:rPr lang="hu-HU" sz="16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Dánia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Egyesült Királyság, Finnország</a:t>
                      </a: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Írország, </a:t>
                      </a: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Izland, Liechtenstein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Luxemburg, Norvégia,</a:t>
                      </a:r>
                      <a:r>
                        <a:rPr lang="hu-H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Svédország</a:t>
                      </a:r>
                      <a:endParaRPr lang="hu-H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220 000 </a:t>
                      </a:r>
                      <a:r>
                        <a:rPr lang="hu-H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Ft/hó</a:t>
                      </a:r>
                      <a:endParaRPr lang="hu-H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Egyéb országok*: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(megélhetési költségek alapján 3 ösztöndíj kategória)</a:t>
                      </a:r>
                      <a:endParaRPr lang="hu-HU" sz="18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1111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220 000 – 275 000 – </a:t>
                      </a:r>
                    </a:p>
                    <a:p>
                      <a:pPr marL="1111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350 000 Ft/hó*</a:t>
                      </a:r>
                      <a:endParaRPr lang="hu-HU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zöveg helye 2"/>
          <p:cNvSpPr txBox="1">
            <a:spLocks/>
          </p:cNvSpPr>
          <p:nvPr/>
        </p:nvSpPr>
        <p:spPr bwMode="auto">
          <a:xfrm>
            <a:off x="914399" y="5285784"/>
            <a:ext cx="7710643" cy="110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338"/>
              </a:spcAft>
            </a:pPr>
            <a:r>
              <a:rPr lang="hu-H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Szociális kiegészítő támogatás: 35 000 Ft/hó </a:t>
            </a:r>
            <a:r>
              <a:rPr lang="hu-H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igénylése a CM </a:t>
            </a:r>
            <a:r>
              <a:rPr lang="hu-H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pályázatban)</a:t>
            </a:r>
            <a:endParaRPr lang="hu-HU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38"/>
              </a:spcAft>
            </a:pPr>
            <a:r>
              <a:rPr lang="hu-H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SN igények </a:t>
            </a:r>
            <a:r>
              <a:rPr lang="hu-H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támogatása (igénylése a CM pályázatban)</a:t>
            </a:r>
            <a:endParaRPr lang="hu-HU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38"/>
              </a:spcAft>
            </a:pPr>
            <a:endParaRPr lang="hu-HU" sz="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38"/>
              </a:spcAft>
            </a:pPr>
            <a:r>
              <a:rPr lang="hu-HU" sz="13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Az Egyéb országok kategóriában magasabb a ponthatár! </a:t>
            </a:r>
            <a:endParaRPr lang="hu-HU" sz="1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8" y="1052736"/>
            <a:ext cx="987554" cy="4274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16739" cy="56997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57876" y="260648"/>
            <a:ext cx="6819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Ösztöndíjösszegek 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</TotalTime>
  <Words>1002</Words>
  <Application>Microsoft Office PowerPoint</Application>
  <PresentationFormat>Diavetítés a képernyőre (4:3 oldalarány)</PresentationFormat>
  <Paragraphs>226</Paragraphs>
  <Slides>19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Yu Gothic Light</vt:lpstr>
      <vt:lpstr>Arial</vt:lpstr>
      <vt:lpstr>Bradley Hand ITC</vt:lpstr>
      <vt:lpstr>Calibri</vt:lpstr>
      <vt:lpstr>Calibri Light</vt:lpstr>
      <vt:lpstr>Symbol</vt:lpstr>
      <vt:lpstr>Wingdings</vt:lpstr>
      <vt:lpstr>Office-téma</vt:lpstr>
      <vt:lpstr>PowerPoint-bemutató</vt:lpstr>
      <vt:lpstr>PowerPoint-bemutató</vt:lpstr>
      <vt:lpstr>Félelmek? Kihívás! </vt:lpstr>
      <vt:lpstr>Hallgatóink mondták…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Pályázás menete – https://scholarship.hu</vt:lpstr>
      <vt:lpstr>Pályázás menete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Vaprezsán Viktória</dc:creator>
  <cp:lastModifiedBy>Kátai Henrietta</cp:lastModifiedBy>
  <cp:revision>155</cp:revision>
  <cp:lastPrinted>2019-01-29T10:47:58Z</cp:lastPrinted>
  <dcterms:created xsi:type="dcterms:W3CDTF">2018-02-26T13:20:05Z</dcterms:created>
  <dcterms:modified xsi:type="dcterms:W3CDTF">2020-02-13T12:53:53Z</dcterms:modified>
</cp:coreProperties>
</file>