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339" r:id="rId2"/>
    <p:sldId id="343" r:id="rId3"/>
    <p:sldId id="344" r:id="rId4"/>
    <p:sldId id="345" r:id="rId5"/>
    <p:sldId id="346" r:id="rId6"/>
  </p:sldIdLst>
  <p:sldSz cx="9144000" cy="6858000" type="screen4x3"/>
  <p:notesSz cx="6797675" cy="9872663"/>
  <p:defaultTextStyle>
    <a:defPPr>
      <a:defRPr lang="hu-H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22E"/>
    <a:srgbClr val="7A0000"/>
    <a:srgbClr val="580000"/>
    <a:srgbClr val="727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83824" autoAdjust="0"/>
  </p:normalViewPr>
  <p:slideViewPr>
    <p:cSldViewPr snapToObjects="1"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B989C2-9ADA-4B55-B35C-C823A36CBDCE}" type="datetimeFigureOut">
              <a:rPr lang="hu-HU"/>
              <a:pPr>
                <a:defRPr/>
              </a:pPr>
              <a:t>2017.02.13.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A19E77-E672-4B5F-90E0-2FA14C21D7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721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560150-D6F4-49DF-815C-AE4C086418D2}" type="datetimeFigureOut">
              <a:rPr lang="hu-HU"/>
              <a:pPr>
                <a:defRPr/>
              </a:pPr>
              <a:t>2017.02.13.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noProof="0" smtClean="0"/>
              <a:t>Click to edit Master text styles</a:t>
            </a:r>
          </a:p>
          <a:p>
            <a:pPr lvl="1"/>
            <a:r>
              <a:rPr lang="et-EE" noProof="0" smtClean="0"/>
              <a:t>Second level</a:t>
            </a:r>
          </a:p>
          <a:p>
            <a:pPr lvl="2"/>
            <a:r>
              <a:rPr lang="et-EE" noProof="0" smtClean="0"/>
              <a:t>Third level</a:t>
            </a:r>
          </a:p>
          <a:p>
            <a:pPr lvl="3"/>
            <a:r>
              <a:rPr lang="et-EE" noProof="0" smtClean="0"/>
              <a:t>Fourth level</a:t>
            </a:r>
          </a:p>
          <a:p>
            <a:pPr lvl="4"/>
            <a:r>
              <a:rPr lang="et-EE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BD4162-7756-49E1-A006-D16B8C3591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5957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D5A3C-D68C-44A1-A020-9B37BA143507}" type="slidenum">
              <a:rPr lang="en-US" altLang="hu-HU" smtClean="0">
                <a:ea typeface="DejaVu Sans"/>
                <a:cs typeface="DejaVu Sans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hu-HU" smtClean="0">
              <a:ea typeface="DejaVu Sans"/>
              <a:cs typeface="DejaVu Sans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8" y="4689515"/>
            <a:ext cx="4984962" cy="4442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2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D5A3C-D68C-44A1-A020-9B37BA143507}" type="slidenum">
              <a:rPr lang="en-US" altLang="hu-HU" smtClean="0">
                <a:ea typeface="DejaVu Sans"/>
                <a:cs typeface="DejaVu Sans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hu-HU" smtClean="0">
              <a:ea typeface="DejaVu Sans"/>
              <a:cs typeface="DejaVu Sans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8" y="4689515"/>
            <a:ext cx="4984962" cy="4442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2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D5A3C-D68C-44A1-A020-9B37BA143507}" type="slidenum">
              <a:rPr lang="en-US" altLang="hu-HU" smtClean="0">
                <a:ea typeface="DejaVu Sans"/>
                <a:cs typeface="DejaVu Sans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hu-HU" smtClean="0">
              <a:ea typeface="DejaVu Sans"/>
              <a:cs typeface="DejaVu Sans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8" y="4689515"/>
            <a:ext cx="4984962" cy="4442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0D5A3C-D68C-44A1-A020-9B37BA143507}" type="slidenum">
              <a:rPr lang="en-US" altLang="hu-HU" smtClean="0">
                <a:ea typeface="DejaVu Sans"/>
                <a:cs typeface="DejaVu Sans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hu-HU" smtClean="0">
              <a:ea typeface="DejaVu Sans"/>
              <a:cs typeface="DejaVu Sans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358" y="4689515"/>
            <a:ext cx="4984962" cy="44426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8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2E6C-EB9B-4CCC-A640-B301B63D543F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25BD-B44E-43A8-A35B-8A8B2293A0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FB80-A41C-4CBD-8348-430FBE2079A8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F43D-BAC5-44B2-82D4-DCF3BA4277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0267-4F96-4E8F-938F-64889ABF0A34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6BE6-566E-4929-AFEF-F1DBF3189D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5C87-6DB6-4C72-A171-A6028DF04D15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DDA3-2A7C-494C-88CF-5D2627F1F7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78A1-3AF7-4FC2-8BB8-EAF66BE5B395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0580-0BF5-4F71-9317-7A7E247A16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070C-6B8D-4371-8367-6A3A5E8B8864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CDC1-A81E-4E45-89B8-8F4C65D60D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DF98-5055-495D-8FB7-3D89F006FE7D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A562A-6E67-4D62-A47C-7536CB7AB0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D005-6E2C-4FBD-A569-D8584C3E4F4B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1E7C-7623-4CB9-AF3F-AAC06E1432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445A-C609-4DFA-B356-C44BEAE428BF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0F14-9245-4E29-95EE-42E3E8DD1C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1170-4B30-44A9-8783-CE3A87EF2FA1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D027-3E1F-4C98-92B0-78DD4D16A2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7F66-1EF5-4D37-BACB-B083AA7AC5E9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B085-4B8D-4C29-BEFA-1E37789FA7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605CF-545A-4CD8-9B3E-B96729F12373}" type="datetime1">
              <a:rPr lang="cs-CZ"/>
              <a:pPr>
                <a:defRPr/>
              </a:pPr>
              <a:t>13.2.2017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Szent István Egyetem, 2100 Gödöllô, Páter Károly utca 1. Tel.: 06-28-522-000. Fax: 06-28-410-804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B5782-FD1F-426D-B99D-C24A57E321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hyperlink" Target="mailto:info@szie.h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3" descr="SZIE_PPT_alap_rgb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2087711" y="2590800"/>
            <a:ext cx="5508625" cy="1702296"/>
          </a:xfrm>
          <a:noFill/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rgbClr val="09422E"/>
                </a:solidFill>
                <a:latin typeface="+mn-lt"/>
                <a:ea typeface="Bembo-AH-Bold"/>
                <a:cs typeface="Times New Roman" pitchFamily="18" charset="0"/>
              </a:rPr>
              <a:t>Introduction of </a:t>
            </a:r>
            <a:br>
              <a:rPr lang="hu-HU" b="1" dirty="0" smtClean="0">
                <a:solidFill>
                  <a:srgbClr val="09422E"/>
                </a:solidFill>
                <a:latin typeface="+mn-lt"/>
                <a:ea typeface="Bembo-AH-Bold"/>
                <a:cs typeface="Times New Roman" pitchFamily="18" charset="0"/>
              </a:rPr>
            </a:br>
            <a:r>
              <a:rPr lang="hu-HU" b="1" dirty="0" smtClean="0">
                <a:solidFill>
                  <a:srgbClr val="09422E"/>
                </a:solidFill>
                <a:latin typeface="+mn-lt"/>
                <a:ea typeface="Bembo-AH-Bold"/>
                <a:cs typeface="Times New Roman" pitchFamily="18" charset="0"/>
              </a:rPr>
              <a:t>Szent István University</a:t>
            </a:r>
            <a:endParaRPr lang="hu-HU" sz="4000" b="1" dirty="0" smtClean="0">
              <a:solidFill>
                <a:srgbClr val="09422E"/>
              </a:solidFill>
              <a:latin typeface="+mn-lt"/>
              <a:ea typeface="Bembo-AH-Bold"/>
              <a:cs typeface="Times New Roman" pitchFamily="18" charset="0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402902" y="6329213"/>
            <a:ext cx="9137650" cy="41215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Szent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István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Egyetem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, 2100 </a:t>
            </a: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Gödöll</a:t>
            </a:r>
            <a:r>
              <a:rPr lang="hu-HU" sz="1400" dirty="0" smtClean="0">
                <a:solidFill>
                  <a:schemeClr val="tx1"/>
                </a:solidFill>
                <a:cs typeface="Times New Roman" pitchFamily="18" charset="0"/>
              </a:rPr>
              <a:t>ő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Páter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Károly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cs typeface="Times New Roman" pitchFamily="18" charset="0"/>
              </a:rPr>
              <a:t>utca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1. </a:t>
            </a:r>
            <a:r>
              <a:rPr lang="hu-HU" sz="1400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Tel.: 06-28-522-000</a:t>
            </a:r>
            <a:r>
              <a:rPr lang="hu-HU" sz="14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Fax: 06-28-410-804</a:t>
            </a:r>
            <a:r>
              <a:rPr lang="hu-HU" sz="1400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E-mail: 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  <a:hlinkClick r:id="rId4"/>
              </a:rPr>
              <a:t>info@szie.hu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                           </a:t>
            </a:r>
            <a:endParaRPr lang="hu-HU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693"/>
            <a:ext cx="9178925" cy="690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819059" y="622802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9422E"/>
                </a:solidFill>
              </a:rPr>
              <a:t>Gödöllő, </a:t>
            </a:r>
            <a:r>
              <a:rPr lang="hu-HU" b="1" dirty="0" smtClean="0">
                <a:solidFill>
                  <a:srgbClr val="09422E"/>
                </a:solidFill>
              </a:rPr>
              <a:t>2017</a:t>
            </a:r>
            <a:endParaRPr lang="hu-HU" b="1" dirty="0">
              <a:solidFill>
                <a:srgbClr val="09422E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29" y="4055263"/>
            <a:ext cx="7776864" cy="1255891"/>
          </a:xfrm>
          <a:prstGeom prst="rect">
            <a:avLst/>
          </a:prstGeom>
        </p:spPr>
      </p:pic>
      <p:pic>
        <p:nvPicPr>
          <p:cNvPr id="1026" name="Imag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98" y="2825499"/>
            <a:ext cx="3143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2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87" y="-11428"/>
            <a:ext cx="9142571" cy="68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>
          <a:xfrm>
            <a:off x="1115616" y="2708920"/>
            <a:ext cx="7906052" cy="3600400"/>
          </a:xfrm>
        </p:spPr>
        <p:txBody>
          <a:bodyPr lIns="0" tIns="0" rIns="0" bIns="0"/>
          <a:lstStyle/>
          <a:p>
            <a:pPr marL="620077" lvl="1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r>
              <a:rPr lang="hu-HU" altLang="hu-HU" sz="2000" b="1" dirty="0">
                <a:latin typeface="Arial" charset="0"/>
                <a:cs typeface="Arial" charset="0"/>
              </a:rPr>
              <a:t>Cél 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országok: </a:t>
            </a:r>
            <a:r>
              <a:rPr lang="hu-HU" altLang="hu-HU" sz="2000" b="1" dirty="0">
                <a:latin typeface="Arial" charset="0"/>
                <a:cs typeface="Arial" charset="0"/>
              </a:rPr>
              <a:t>Franciaország, 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Hollandia</a:t>
            </a:r>
          </a:p>
          <a:p>
            <a:pPr marL="620077" lvl="1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endParaRPr lang="hu-HU" altLang="hu-HU" sz="2000" b="1" dirty="0" smtClean="0">
              <a:latin typeface="Arial" charset="0"/>
              <a:cs typeface="Arial" charset="0"/>
            </a:endParaRPr>
          </a:p>
          <a:p>
            <a:pPr marL="620077" lvl="1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Partnerintézmények:</a:t>
            </a:r>
          </a:p>
          <a:p>
            <a:pPr marL="620077" lvl="3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          - Franciaország: ESA</a:t>
            </a:r>
            <a:r>
              <a:rPr lang="hu-HU" altLang="hu-HU" sz="2000" b="1" dirty="0">
                <a:latin typeface="Arial" charset="0"/>
                <a:cs typeface="Arial" charset="0"/>
              </a:rPr>
              <a:t> 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- </a:t>
            </a:r>
            <a:r>
              <a:rPr lang="hu-HU" altLang="hu-HU" sz="2000" b="1" dirty="0" err="1" smtClean="0">
                <a:latin typeface="Arial" charset="0"/>
                <a:cs typeface="Arial" charset="0"/>
              </a:rPr>
              <a:t>Angers</a:t>
            </a:r>
            <a:endParaRPr lang="hu-HU" altLang="hu-HU" sz="2000" b="1" dirty="0" smtClean="0">
              <a:latin typeface="Arial" charset="0"/>
              <a:cs typeface="Arial" charset="0"/>
            </a:endParaRPr>
          </a:p>
          <a:p>
            <a:pPr marL="620077" lvl="3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          - Hollandia: 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AERES (korábbi CAH </a:t>
            </a:r>
            <a:r>
              <a:rPr lang="hu-HU" altLang="hu-HU" sz="2000" b="1" dirty="0" err="1" smtClean="0">
                <a:latin typeface="Arial" charset="0"/>
                <a:cs typeface="Arial" charset="0"/>
              </a:rPr>
              <a:t>Villentum-Dronten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, </a:t>
            </a:r>
            <a:r>
              <a:rPr lang="hu-HU" altLang="hu-HU" sz="2000" b="1" dirty="0" err="1" smtClean="0">
                <a:latin typeface="Arial" charset="0"/>
                <a:cs typeface="Arial" charset="0"/>
              </a:rPr>
              <a:t>Almere</a:t>
            </a:r>
            <a:r>
              <a:rPr lang="hu-HU" altLang="hu-HU" sz="2000" b="1" dirty="0">
                <a:latin typeface="Arial" charset="0"/>
                <a:cs typeface="Arial" charset="0"/>
              </a:rPr>
              <a:t>)</a:t>
            </a:r>
            <a:endParaRPr lang="hu-HU" altLang="hu-HU" sz="2000" b="1" dirty="0" smtClean="0">
              <a:latin typeface="Arial" charset="0"/>
              <a:cs typeface="Arial" charset="0"/>
            </a:endParaRPr>
          </a:p>
          <a:p>
            <a:pPr marL="620077" lvl="1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endParaRPr lang="hu-HU" altLang="hu-HU" sz="2000" b="1" dirty="0" smtClean="0">
              <a:latin typeface="Arial" charset="0"/>
              <a:cs typeface="Arial" charset="0"/>
            </a:endParaRPr>
          </a:p>
          <a:p>
            <a:pPr marL="620077" lvl="1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Pályázási feltételek, határidők: Erasmus+</a:t>
            </a:r>
            <a:endParaRPr lang="hu-HU" altLang="hu-HU" sz="2000" b="1" dirty="0">
              <a:latin typeface="Arial" charset="0"/>
              <a:cs typeface="Arial" charset="0"/>
            </a:endParaRPr>
          </a:p>
        </p:txBody>
      </p:sp>
      <p:sp>
        <p:nvSpPr>
          <p:cNvPr id="5124" name="Téglalap 1"/>
          <p:cNvSpPr>
            <a:spLocks noChangeArrowheads="1"/>
          </p:cNvSpPr>
          <p:nvPr/>
        </p:nvSpPr>
        <p:spPr bwMode="auto">
          <a:xfrm>
            <a:off x="1403648" y="1196752"/>
            <a:ext cx="7488831" cy="119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7" tIns="41143" rIns="82287" bIns="41143">
            <a:spAutoFit/>
          </a:bodyPr>
          <a:lstStyle/>
          <a:p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/>
              </a:rPr>
              <a:t>European </a:t>
            </a:r>
            <a:r>
              <a:rPr lang="hu-HU" altLang="hu-HU" sz="3600" b="1" dirty="0" err="1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/>
              </a:rPr>
              <a:t>Apprenticeship</a:t>
            </a: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/>
              </a:rPr>
              <a:t> </a:t>
            </a:r>
            <a:r>
              <a:rPr lang="hu-HU" altLang="hu-HU" sz="3600" b="1" dirty="0" err="1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/>
              </a:rPr>
              <a:t>Programme</a:t>
            </a:r>
            <a:endParaRPr lang="hu-HU" altLang="hu-HU" sz="3600" b="1" dirty="0" smtClean="0">
              <a:solidFill>
                <a:srgbClr val="2A494C"/>
              </a:solidFill>
              <a:latin typeface="Calibri" pitchFamily="34" charset="0"/>
              <a:ea typeface="ＭＳ Ｐゴシック"/>
              <a:cs typeface="Times New Roman" pitchFamily="18" charset="0"/>
              <a:sym typeface="Times New Roman"/>
            </a:endParaRPr>
          </a:p>
          <a:p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/>
              </a:rPr>
              <a:t>2 </a:t>
            </a:r>
            <a:r>
              <a:rPr lang="hu-HU" altLang="hu-HU" sz="3600" b="1" dirty="0" err="1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/>
              </a:rPr>
              <a:t>in</a:t>
            </a: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/>
              </a:rPr>
              <a:t> 1 = </a:t>
            </a:r>
            <a:r>
              <a:rPr lang="hu-HU" altLang="hu-HU" sz="3600" b="1" dirty="0" err="1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/>
              </a:rPr>
              <a:t>Szak.gyak</a:t>
            </a:r>
            <a:r>
              <a:rPr lang="hu-HU" altLang="hu-HU" sz="3600" b="1" dirty="0" smtClean="0">
                <a:solidFill>
                  <a:srgbClr val="2A494C"/>
                </a:solidFill>
                <a:latin typeface="Calibri" pitchFamily="34" charset="0"/>
                <a:ea typeface="ＭＳ Ｐゴシック"/>
                <a:cs typeface="Times New Roman" pitchFamily="18" charset="0"/>
                <a:sym typeface="Times New Roman"/>
              </a:rPr>
              <a:t> + résztanulmányok</a:t>
            </a:r>
            <a:endParaRPr lang="hu-HU" altLang="hu-HU" sz="3600" b="1" dirty="0">
              <a:solidFill>
                <a:srgbClr val="2A494C"/>
              </a:solidFill>
              <a:latin typeface="Calibri" pitchFamily="34" charset="0"/>
              <a:ea typeface="ＭＳ Ｐゴシック"/>
              <a:cs typeface="Times New Roman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876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34"/>
            <a:ext cx="9142571" cy="68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>
          <a:xfrm>
            <a:off x="1115616" y="2708920"/>
            <a:ext cx="7906052" cy="2664296"/>
          </a:xfrm>
        </p:spPr>
        <p:txBody>
          <a:bodyPr lIns="0" tIns="0" rIns="0" bIns="0"/>
          <a:lstStyle/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Egy éves komoly elköteleződés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2017. szeptember – 2018. június közepe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Alapszintű francia nyelvtudás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26 év alatt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>
                <a:latin typeface="Arial" charset="0"/>
                <a:cs typeface="Arial" charset="0"/>
              </a:rPr>
              <a:t>M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obilitási időszakra Erasmus+ ösztöndíj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Szakmai gyakorlati helytől minimális 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bérezés 900euro/hó</a:t>
            </a:r>
            <a:endParaRPr lang="hu-HU" altLang="hu-HU" sz="2000" b="1" dirty="0" smtClean="0">
              <a:latin typeface="Arial" charset="0"/>
              <a:cs typeface="Arial" charset="0"/>
            </a:endParaRP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Kimagasló eredmény: Francia Diploma</a:t>
            </a:r>
            <a:endParaRPr lang="hu-HU" altLang="hu-HU" sz="2000" b="1" dirty="0">
              <a:latin typeface="Arial" charset="0"/>
              <a:cs typeface="Arial" charset="0"/>
            </a:endParaRPr>
          </a:p>
        </p:txBody>
      </p:sp>
      <p:sp>
        <p:nvSpPr>
          <p:cNvPr id="5124" name="Téglalap 1"/>
          <p:cNvSpPr>
            <a:spLocks noChangeArrowheads="1"/>
          </p:cNvSpPr>
          <p:nvPr/>
        </p:nvSpPr>
        <p:spPr bwMode="auto">
          <a:xfrm>
            <a:off x="1403648" y="1196752"/>
            <a:ext cx="7488831" cy="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7" tIns="41143" rIns="82287" bIns="41143">
            <a:spAutoFit/>
          </a:bodyPr>
          <a:lstStyle/>
          <a:p>
            <a:r>
              <a:rPr lang="hu-HU" altLang="hu-HU" sz="3600" b="1" dirty="0">
                <a:latin typeface="Arial" charset="0"/>
                <a:cs typeface="Arial" charset="0"/>
              </a:rPr>
              <a:t>ESA </a:t>
            </a:r>
            <a:r>
              <a:rPr lang="hu-HU" altLang="hu-HU" sz="3600" b="1" dirty="0" smtClean="0">
                <a:latin typeface="Arial" charset="0"/>
                <a:cs typeface="Arial" charset="0"/>
              </a:rPr>
              <a:t>– </a:t>
            </a:r>
            <a:r>
              <a:rPr lang="hu-HU" altLang="hu-HU" sz="3600" b="1" dirty="0" err="1" smtClean="0">
                <a:latin typeface="Arial" charset="0"/>
                <a:cs typeface="Arial" charset="0"/>
              </a:rPr>
              <a:t>Angers</a:t>
            </a:r>
            <a:r>
              <a:rPr lang="hu-HU" altLang="hu-HU" sz="3600" b="1" dirty="0" smtClean="0">
                <a:latin typeface="Arial" charset="0"/>
                <a:cs typeface="Arial" charset="0"/>
              </a:rPr>
              <a:t> FR</a:t>
            </a:r>
            <a:endParaRPr lang="hu-HU" altLang="hu-HU" sz="36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24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4" y="-2776"/>
            <a:ext cx="9142571" cy="68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>
          <a:xfrm>
            <a:off x="1115616" y="2708920"/>
            <a:ext cx="7906052" cy="2664296"/>
          </a:xfrm>
        </p:spPr>
        <p:txBody>
          <a:bodyPr lIns="0" tIns="0" rIns="0" bIns="0"/>
          <a:lstStyle/>
          <a:p>
            <a:pPr marL="620077" lvl="1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1. változat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Egy szemeszter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B2 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angol nyelvtudás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Mobilitási időszakra Erasmus+ ösztöndíj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Szakmai gyakorlati helytől nincs támogatás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endParaRPr lang="hu-HU" altLang="hu-HU" sz="2000" b="1" dirty="0">
              <a:latin typeface="Arial" charset="0"/>
              <a:cs typeface="Arial" charset="0"/>
            </a:endParaRPr>
          </a:p>
        </p:txBody>
      </p:sp>
      <p:sp>
        <p:nvSpPr>
          <p:cNvPr id="5124" name="Téglalap 1"/>
          <p:cNvSpPr>
            <a:spLocks noChangeArrowheads="1"/>
          </p:cNvSpPr>
          <p:nvPr/>
        </p:nvSpPr>
        <p:spPr bwMode="auto">
          <a:xfrm>
            <a:off x="1403648" y="1196752"/>
            <a:ext cx="7488831" cy="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7" tIns="41143" rIns="82287" bIns="41143">
            <a:spAutoFit/>
          </a:bodyPr>
          <a:lstStyle/>
          <a:p>
            <a:r>
              <a:rPr lang="hu-HU" altLang="hu-HU" sz="3600" b="1" dirty="0" smtClean="0">
                <a:latin typeface="Arial" charset="0"/>
                <a:cs typeface="Arial" charset="0"/>
              </a:rPr>
              <a:t>AERES </a:t>
            </a:r>
            <a:r>
              <a:rPr lang="hu-HU" altLang="hu-HU" sz="2400" b="1" dirty="0" smtClean="0">
                <a:latin typeface="Arial" charset="0"/>
                <a:cs typeface="Arial" charset="0"/>
              </a:rPr>
              <a:t>(CAH </a:t>
            </a:r>
            <a:r>
              <a:rPr lang="hu-HU" altLang="hu-HU" sz="2400" b="1" dirty="0" err="1" smtClean="0">
                <a:latin typeface="Arial" charset="0"/>
                <a:cs typeface="Arial" charset="0"/>
              </a:rPr>
              <a:t>Villentum</a:t>
            </a:r>
            <a:r>
              <a:rPr lang="hu-HU" altLang="hu-HU" sz="2400" b="1" dirty="0">
                <a:latin typeface="Arial" charset="0"/>
                <a:cs typeface="Arial" charset="0"/>
              </a:rPr>
              <a:t> </a:t>
            </a:r>
            <a:r>
              <a:rPr lang="hu-HU" altLang="hu-HU" sz="2400" b="1" dirty="0" err="1" smtClean="0">
                <a:latin typeface="Arial" charset="0"/>
                <a:cs typeface="Arial" charset="0"/>
              </a:rPr>
              <a:t>Dronten</a:t>
            </a:r>
            <a:r>
              <a:rPr lang="hu-HU" altLang="hu-HU" sz="2400" b="1" dirty="0" smtClean="0">
                <a:latin typeface="Arial" charset="0"/>
                <a:cs typeface="Arial" charset="0"/>
              </a:rPr>
              <a:t>, </a:t>
            </a:r>
            <a:r>
              <a:rPr lang="hu-HU" altLang="hu-HU" sz="2400" b="1" dirty="0" err="1" smtClean="0">
                <a:latin typeface="Arial" charset="0"/>
                <a:cs typeface="Arial" charset="0"/>
              </a:rPr>
              <a:t>Almere</a:t>
            </a:r>
            <a:endParaRPr lang="hu-HU" altLang="hu-HU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83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71" cy="68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>
          <a:xfrm>
            <a:off x="1115616" y="2708920"/>
            <a:ext cx="7906052" cy="3312368"/>
          </a:xfrm>
        </p:spPr>
        <p:txBody>
          <a:bodyPr lIns="0" tIns="0" rIns="0" bIns="0"/>
          <a:lstStyle/>
          <a:p>
            <a:pPr marL="620077" lvl="1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2. változat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>
                <a:latin typeface="Arial" charset="0"/>
                <a:cs typeface="Arial" charset="0"/>
              </a:rPr>
              <a:t>Egy éves komoly elköteleződés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>
                <a:latin typeface="Arial" charset="0"/>
                <a:cs typeface="Arial" charset="0"/>
              </a:rPr>
              <a:t>2017. szeptember – 2018. június 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közepe: </a:t>
            </a:r>
          </a:p>
          <a:p>
            <a:pPr marL="620077" lvl="1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r>
              <a:rPr lang="hu-HU" altLang="hu-HU" sz="2000" b="1" dirty="0">
                <a:latin typeface="Arial" charset="0"/>
                <a:cs typeface="Arial" charset="0"/>
              </a:rPr>
              <a:t> 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             1 félév tanulmány</a:t>
            </a:r>
          </a:p>
          <a:p>
            <a:pPr marL="620077" lvl="1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              1 félév </a:t>
            </a:r>
            <a:r>
              <a:rPr lang="hu-HU" altLang="hu-HU" sz="2000" b="1" dirty="0" err="1" smtClean="0">
                <a:latin typeface="Arial" charset="0"/>
                <a:cs typeface="Arial" charset="0"/>
              </a:rPr>
              <a:t>szak.gyak</a:t>
            </a:r>
            <a:r>
              <a:rPr lang="hu-HU" altLang="hu-HU" sz="2000" b="1" dirty="0" smtClean="0">
                <a:latin typeface="Arial" charset="0"/>
                <a:cs typeface="Arial" charset="0"/>
              </a:rPr>
              <a:t>.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Mobilitási időszakra Erasmus+ ösztöndíj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Szakmai gyakorlati helytől nincs támogatás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BA, 3 teljes tanév kreditjei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r>
              <a:rPr lang="hu-HU" altLang="hu-HU" sz="2000" b="1" dirty="0" smtClean="0">
                <a:latin typeface="Arial" charset="0"/>
                <a:cs typeface="Arial" charset="0"/>
              </a:rPr>
              <a:t>TOEFL 550</a:t>
            </a:r>
          </a:p>
          <a:p>
            <a:pPr marL="962977" lvl="1" indent="-342900" algn="l" defTabSz="822960">
              <a:lnSpc>
                <a:spcPct val="90000"/>
              </a:lnSpc>
              <a:spcBef>
                <a:spcPts val="720"/>
              </a:spcBef>
              <a:buClr>
                <a:schemeClr val="tx1"/>
              </a:buClr>
              <a:buFontTx/>
              <a:buChar char="-"/>
              <a:defRPr/>
            </a:pPr>
            <a:endParaRPr lang="hu-HU" altLang="hu-HU" sz="2000" b="1" dirty="0">
              <a:latin typeface="Arial" charset="0"/>
              <a:cs typeface="Arial" charset="0"/>
            </a:endParaRPr>
          </a:p>
        </p:txBody>
      </p:sp>
      <p:sp>
        <p:nvSpPr>
          <p:cNvPr id="5124" name="Téglalap 1"/>
          <p:cNvSpPr>
            <a:spLocks noChangeArrowheads="1"/>
          </p:cNvSpPr>
          <p:nvPr/>
        </p:nvSpPr>
        <p:spPr bwMode="auto">
          <a:xfrm>
            <a:off x="1403648" y="1196752"/>
            <a:ext cx="7488831" cy="125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7" tIns="41143" rIns="82287" bIns="41143">
            <a:spAutoFit/>
          </a:bodyPr>
          <a:lstStyle/>
          <a:p>
            <a:r>
              <a:rPr lang="hu-HU" altLang="hu-HU" sz="4800" b="1" dirty="0">
                <a:latin typeface="Arial" charset="0"/>
                <a:cs typeface="Arial" charset="0"/>
              </a:rPr>
              <a:t>AERES </a:t>
            </a:r>
            <a:r>
              <a:rPr lang="hu-HU" altLang="hu-HU" sz="2800" b="1" dirty="0">
                <a:latin typeface="Arial" charset="0"/>
                <a:cs typeface="Arial" charset="0"/>
              </a:rPr>
              <a:t>(CAH </a:t>
            </a:r>
            <a:r>
              <a:rPr lang="hu-HU" altLang="hu-HU" sz="2800" b="1" dirty="0" err="1">
                <a:latin typeface="Arial" charset="0"/>
                <a:cs typeface="Arial" charset="0"/>
              </a:rPr>
              <a:t>Villentum</a:t>
            </a:r>
            <a:r>
              <a:rPr lang="hu-HU" altLang="hu-HU" sz="2800" b="1" dirty="0">
                <a:latin typeface="Arial" charset="0"/>
                <a:cs typeface="Arial" charset="0"/>
              </a:rPr>
              <a:t> </a:t>
            </a:r>
            <a:r>
              <a:rPr lang="hu-HU" altLang="hu-HU" sz="2800" b="1" dirty="0" err="1">
                <a:latin typeface="Arial" charset="0"/>
                <a:cs typeface="Arial" charset="0"/>
              </a:rPr>
              <a:t>Dronten</a:t>
            </a:r>
            <a:r>
              <a:rPr lang="hu-HU" altLang="hu-HU" sz="2800" b="1" dirty="0">
                <a:latin typeface="Arial" charset="0"/>
                <a:cs typeface="Arial" charset="0"/>
              </a:rPr>
              <a:t>, </a:t>
            </a:r>
            <a:r>
              <a:rPr lang="hu-HU" altLang="hu-HU" sz="2800" b="1" dirty="0" err="1">
                <a:latin typeface="Arial" charset="0"/>
                <a:cs typeface="Arial" charset="0"/>
              </a:rPr>
              <a:t>Almere</a:t>
            </a:r>
            <a:endParaRPr lang="hu-HU" altLang="hu-HU" sz="28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90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IE_Presentation_altalan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SZIE_Presentation_altalanos</Template>
  <TotalTime>3666</TotalTime>
  <Words>191</Words>
  <Application>Microsoft Office PowerPoint</Application>
  <PresentationFormat>Diavetítés a képernyőre (4:3 oldalarány)</PresentationFormat>
  <Paragraphs>40</Paragraphs>
  <Slides>5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Bembo-AH-Bold</vt:lpstr>
      <vt:lpstr>Calibri</vt:lpstr>
      <vt:lpstr>DejaVu Sans</vt:lpstr>
      <vt:lpstr>Times New Roman</vt:lpstr>
      <vt:lpstr>SZIE_Presentation_altalanos</vt:lpstr>
      <vt:lpstr>Introduction of  Szent István University</vt:lpstr>
      <vt:lpstr>PowerPoint bemutató</vt:lpstr>
      <vt:lpstr>PowerPoint bemutató</vt:lpstr>
      <vt:lpstr>PowerPoint bemutató</vt:lpstr>
      <vt:lpstr>PowerPoint bemutató</vt:lpstr>
    </vt:vector>
  </TitlesOfParts>
  <Company>SZIE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Szövegminta</dc:title>
  <dc:creator>molnar.ildiko</dc:creator>
  <cp:lastModifiedBy>Szabadszállási Edit</cp:lastModifiedBy>
  <cp:revision>315</cp:revision>
  <cp:lastPrinted>2016-11-16T12:46:07Z</cp:lastPrinted>
  <dcterms:created xsi:type="dcterms:W3CDTF">2012-02-23T08:50:24Z</dcterms:created>
  <dcterms:modified xsi:type="dcterms:W3CDTF">2017-02-13T16:31:45Z</dcterms:modified>
</cp:coreProperties>
</file>