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g"/>
  <Override PartName="/ppt/media/image6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80" r:id="rId4"/>
    <p:sldId id="257" r:id="rId5"/>
    <p:sldId id="273" r:id="rId6"/>
    <p:sldId id="282" r:id="rId7"/>
    <p:sldId id="267" r:id="rId8"/>
    <p:sldId id="266" r:id="rId9"/>
    <p:sldId id="274" r:id="rId10"/>
    <p:sldId id="271" r:id="rId11"/>
    <p:sldId id="278" r:id="rId12"/>
    <p:sldId id="279" r:id="rId13"/>
    <p:sldId id="268" r:id="rId14"/>
    <p:sldId id="275" r:id="rId15"/>
    <p:sldId id="269" r:id="rId16"/>
    <p:sldId id="270" r:id="rId17"/>
    <p:sldId id="277" r:id="rId18"/>
    <p:sldId id="259" r:id="rId19"/>
  </p:sldIdLst>
  <p:sldSz cx="9144000" cy="6858000" type="screen4x3"/>
  <p:notesSz cx="6797675" cy="9928225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169"/>
    <a:srgbClr val="09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3" autoAdjust="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9391-E57A-EE4F-93FA-FBFBA7A80823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910C-3B60-B643-9B89-DB318C1B93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202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BA2D-E8EA-D544-BFF7-312AA3FE3E9E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2E94-D0E3-3F49-988A-96C468F351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3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D818-80E1-FB43-A1CA-EAAEE64B7E77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4E4-9855-2F4D-8A93-5BBAE727CD09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7DB-F415-A34D-A825-6852694FB1E7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F9EF-6148-AB49-A302-9F7D5275644C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C42-2ECD-014F-A3FA-BDFEC4652C53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1CDD-5AA9-6F4D-A668-2CCD09846BE4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2E3B-D568-CB46-A29E-523AFB7333AB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EB68-1932-604A-93D0-A5553B049C92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7ED2-A0C5-5C4F-A21E-ADE7D82ED5AB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400B-D8F5-1447-BD0A-10AA34B0E125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C2E-14A2-2644-8983-74667291FED4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4E9-76B2-194A-B57E-A6C6F5FA02BE}" type="datetime1">
              <a:rPr lang="cs-CZ" smtClean="0"/>
              <a:pPr/>
              <a:t>14.2.2017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/108/erasm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zie.hu" TargetMode="External"/><Relationship Id="rId5" Type="http://schemas.openxmlformats.org/officeDocument/2006/relationships/hyperlink" Target="http://tka.hu/celcsoport/2233/20-legjobb-dolog-az-erasmusszal" TargetMode="External"/><Relationship Id="rId4" Type="http://schemas.openxmlformats.org/officeDocument/2006/relationships/hyperlink" Target="http://www.tka.hu/campus-mundi-projek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zie.hu" TargetMode="External"/><Relationship Id="rId3" Type="http://schemas.openxmlformats.org/officeDocument/2006/relationships/hyperlink" Target="mailto:erasmus-out-godollo@szie.hu" TargetMode="External"/><Relationship Id="rId7" Type="http://schemas.openxmlformats.org/officeDocument/2006/relationships/hyperlink" Target="mailto:Sandor.Beatrix@fh.szie.h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zingili.Judit@fh.szie.hu" TargetMode="External"/><Relationship Id="rId5" Type="http://schemas.openxmlformats.org/officeDocument/2006/relationships/hyperlink" Target="mailto:Katai.Henrietta@fh.szie.hu" TargetMode="External"/><Relationship Id="rId4" Type="http://schemas.openxmlformats.org/officeDocument/2006/relationships/hyperlink" Target="http://osztondijak.szie.hu/erasmus/hallgatoi-mobilitas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8092926" cy="167714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	</a:t>
            </a:r>
            <a:endParaRPr lang="hu-HU" sz="40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endParaRPr lang="hu-HU" sz="2400" dirty="0">
              <a:solidFill>
                <a:srgbClr val="727169"/>
              </a:solidFill>
              <a:cs typeface="Helvetica-AH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Miért jó az </a:t>
            </a:r>
            <a:r>
              <a:rPr lang="hu-HU" sz="3600" dirty="0" err="1" smtClean="0">
                <a:solidFill>
                  <a:srgbClr val="09422E"/>
                </a:solidFill>
                <a:latin typeface="+mn-lt"/>
                <a:cs typeface="Bembo-AH-Bold"/>
              </a:rPr>
              <a:t>Europass</a:t>
            </a:r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 CV?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marR="77216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27 nyelven készítheted el az önéletrajzod,  motivációs </a:t>
            </a:r>
            <a:r>
              <a:rPr lang="hu-HU" sz="2400" dirty="0" smtClean="0">
                <a:solidFill>
                  <a:srgbClr val="5F5F5F"/>
                </a:solidFill>
              </a:rPr>
              <a:t>leveled;</a:t>
            </a: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online </a:t>
            </a:r>
            <a:r>
              <a:rPr lang="hu-HU" sz="2400" dirty="0" smtClean="0">
                <a:solidFill>
                  <a:srgbClr val="5F5F5F"/>
                </a:solidFill>
              </a:rPr>
              <a:t>kitöltő felület </a:t>
            </a:r>
            <a:r>
              <a:rPr lang="hu-HU" sz="2400" dirty="0">
                <a:solidFill>
                  <a:srgbClr val="5F5F5F"/>
                </a:solidFill>
              </a:rPr>
              <a:t>áll </a:t>
            </a:r>
            <a:r>
              <a:rPr lang="hu-HU" sz="2400" dirty="0" smtClean="0">
                <a:solidFill>
                  <a:srgbClr val="5F5F5F"/>
                </a:solidFill>
              </a:rPr>
              <a:t>rendelkezésedre;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 smtClean="0">
                <a:solidFill>
                  <a:srgbClr val="5F5F5F"/>
                </a:solidFill>
              </a:rPr>
              <a:t>nem </a:t>
            </a:r>
            <a:r>
              <a:rPr lang="hu-HU" sz="2400" dirty="0">
                <a:solidFill>
                  <a:srgbClr val="5F5F5F"/>
                </a:solidFill>
              </a:rPr>
              <a:t>csak az iskolában megszerzett tudást  mutathatod be, hanem </a:t>
            </a:r>
            <a:r>
              <a:rPr lang="hu-HU" sz="2400" dirty="0" smtClean="0">
                <a:solidFill>
                  <a:srgbClr val="5F5F5F"/>
                </a:solidFill>
              </a:rPr>
              <a:t>képességeidet, kompetenciáidat is;</a:t>
            </a:r>
            <a:endParaRPr lang="hu-HU" sz="2400" dirty="0">
              <a:solidFill>
                <a:srgbClr val="5F5F5F"/>
              </a:solidFill>
            </a:endParaRPr>
          </a:p>
          <a:p>
            <a:pPr marL="457200" marR="77216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m</a:t>
            </a:r>
            <a:r>
              <a:rPr lang="hu-HU" sz="2400" dirty="0" smtClean="0">
                <a:solidFill>
                  <a:srgbClr val="5F5F5F"/>
                </a:solidFill>
              </a:rPr>
              <a:t>obilitásban </a:t>
            </a:r>
            <a:r>
              <a:rPr lang="hu-HU" sz="2400" dirty="0">
                <a:solidFill>
                  <a:srgbClr val="5F5F5F"/>
                </a:solidFill>
              </a:rPr>
              <a:t>érintettek </a:t>
            </a:r>
            <a:r>
              <a:rPr lang="hu-HU" sz="2400" dirty="0" smtClean="0">
                <a:solidFill>
                  <a:srgbClr val="5F5F5F"/>
                </a:solidFill>
              </a:rPr>
              <a:t>eredményeinek </a:t>
            </a:r>
            <a:r>
              <a:rPr lang="hu-HU" sz="2400" dirty="0">
                <a:solidFill>
                  <a:srgbClr val="5F5F5F"/>
                </a:solidFill>
              </a:rPr>
              <a:t>és  kompetenciáinak </a:t>
            </a:r>
            <a:r>
              <a:rPr lang="hu-HU" sz="2400" dirty="0" smtClean="0">
                <a:solidFill>
                  <a:srgbClr val="5F5F5F"/>
                </a:solidFill>
              </a:rPr>
              <a:t>bemutatásához: mobilitási </a:t>
            </a:r>
            <a:r>
              <a:rPr lang="hu-HU" sz="2400" dirty="0">
                <a:solidFill>
                  <a:srgbClr val="5F5F5F"/>
                </a:solidFill>
              </a:rPr>
              <a:t>igazolvány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516216" y="1151187"/>
            <a:ext cx="2223585" cy="59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1295400" y="1412776"/>
            <a:ext cx="7848600" cy="5209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051304" y="1052736"/>
            <a:ext cx="4320896" cy="530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Bírálati szempontok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tanulmányi átlag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nyelvtudás szintje (Zöld Út Nyelvvizsgaközpont)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motiváció </a:t>
            </a:r>
            <a:r>
              <a:rPr lang="hu-HU" sz="2400" dirty="0">
                <a:solidFill>
                  <a:srgbClr val="5F5F5F"/>
                </a:solidFill>
              </a:rPr>
              <a:t>és munkaterv minősége </a:t>
            </a:r>
            <a:r>
              <a:rPr lang="hu-HU" sz="2400" dirty="0" smtClean="0">
                <a:solidFill>
                  <a:srgbClr val="5F5F5F"/>
                </a:solidFill>
              </a:rPr>
              <a:t>és tartalma</a:t>
            </a: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a szakos tanulmányokhoz  kapcsolódó, kiemelkedő </a:t>
            </a:r>
            <a:r>
              <a:rPr lang="hu-HU" sz="2400" dirty="0" smtClean="0">
                <a:solidFill>
                  <a:srgbClr val="5F5F5F"/>
                </a:solidFill>
              </a:rPr>
              <a:t>tudományos munka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k</a:t>
            </a:r>
            <a:r>
              <a:rPr lang="hu-HU" sz="2400" dirty="0" smtClean="0">
                <a:solidFill>
                  <a:srgbClr val="5F5F5F"/>
                </a:solidFill>
              </a:rPr>
              <a:t>özéleti</a:t>
            </a:r>
            <a:r>
              <a:rPr lang="hu-HU" sz="2400" dirty="0">
                <a:solidFill>
                  <a:srgbClr val="5F5F5F"/>
                </a:solidFill>
              </a:rPr>
              <a:t>, önkéntes tevékenység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k</a:t>
            </a:r>
            <a:r>
              <a:rPr lang="hu-HU" sz="2400" dirty="0" smtClean="0">
                <a:solidFill>
                  <a:srgbClr val="5F5F5F"/>
                </a:solidFill>
              </a:rPr>
              <a:t>orábbi </a:t>
            </a:r>
            <a:r>
              <a:rPr lang="hu-HU" sz="2400" dirty="0">
                <a:solidFill>
                  <a:srgbClr val="5F5F5F"/>
                </a:solidFill>
              </a:rPr>
              <a:t>mobilitás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6437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Szerződéskötés, ösztöndíj utalása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4947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kapcsolatfelvétel </a:t>
            </a:r>
            <a:r>
              <a:rPr lang="hu-HU" sz="2400" dirty="0">
                <a:solidFill>
                  <a:srgbClr val="5F5F5F"/>
                </a:solidFill>
              </a:rPr>
              <a:t>a potenciális fogadóintézménnyel, céggel: a pályázat beadása előtt, önállóan!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n</a:t>
            </a:r>
            <a:r>
              <a:rPr lang="hu-HU" sz="2400" dirty="0" smtClean="0">
                <a:solidFill>
                  <a:srgbClr val="5F5F5F"/>
                </a:solidFill>
              </a:rPr>
              <a:t>yelvi </a:t>
            </a:r>
            <a:r>
              <a:rPr lang="hu-HU" sz="2400" dirty="0">
                <a:solidFill>
                  <a:srgbClr val="5F5F5F"/>
                </a:solidFill>
              </a:rPr>
              <a:t>meghallgatás (folyamatosan)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döntés</a:t>
            </a:r>
            <a:r>
              <a:rPr lang="hu-HU" sz="2400" dirty="0">
                <a:solidFill>
                  <a:srgbClr val="5F5F5F"/>
                </a:solidFill>
              </a:rPr>
              <a:t>: nyelvi meghallgatás után 1 héttel</a:t>
            </a:r>
            <a:endParaRPr lang="hu-HU" sz="8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400" dirty="0" smtClean="0">
                <a:solidFill>
                  <a:srgbClr val="5F5F5F"/>
                </a:solidFill>
              </a:rPr>
              <a:t>támogatási </a:t>
            </a:r>
            <a:r>
              <a:rPr lang="hu-HU" sz="2400" dirty="0">
                <a:solidFill>
                  <a:srgbClr val="5F5F5F"/>
                </a:solidFill>
              </a:rPr>
              <a:t>szerződések megkötése: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ösztöndíj utalása: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3512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Praktikus tanácsok pályázóknak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4152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Kulturális turizmust nem támogatjuk –  szakmai motiváció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Egyéni tanulmányi rend igénylése javasolt az Erasmus félévre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Fogadó egyetemtől tanterv bekérése (pontosabban meghatározható a mobilitási időszak)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err="1" smtClean="0">
                <a:solidFill>
                  <a:srgbClr val="5F5F5F"/>
                </a:solidFill>
              </a:rPr>
              <a:t>Nominálási</a:t>
            </a:r>
            <a:r>
              <a:rPr lang="hu-HU" sz="2400" dirty="0" smtClean="0">
                <a:solidFill>
                  <a:srgbClr val="5F5F5F"/>
                </a:solidFill>
              </a:rPr>
              <a:t> határidőre figyelni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Felkészülés a kalandra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Multikulturális környezetre felkészítő tréning– interkulturális kompetenciák fejlesztése: sztereotípiák, előítéletek, kommunikáció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Kulturális tudatosság; érdeklődés, nyitottság új kultúrák megismerése iránt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Nyelvi (szaknyelvi) felkészültség (OLS nyelvi teszt), önképzés!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Alapos tájékozódás a fogadóintézményről (szolgáltatások, bér, szállás, nyelvi képzés, stb.)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Korábbi Erasmus hallgatókkal, itt tanuló külföldi hallgatókkal beszélgetés, tapasztalataik meghallgatása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Gödöllô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-28-522-000. Fax: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-28-410-804. 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3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Linkgyűjtemény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3"/>
              </a:rPr>
              <a:t>http://osztondijak.szie.hu/erasmus/hallgatoi-mobilitas</a:t>
            </a: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3"/>
              </a:rPr>
              <a:t>http</a:t>
            </a: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3"/>
              </a:rPr>
              <a:t>://</a:t>
            </a: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3"/>
              </a:rPr>
              <a:t>www.tka.hu/palyazatok/108/erasmus</a:t>
            </a:r>
            <a:endParaRPr lang="hu-HU" sz="2400" u="heavy" spc="-5" dirty="0" smtClean="0">
              <a:solidFill>
                <a:srgbClr val="009999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4"/>
              </a:rPr>
              <a:t>http://</a:t>
            </a: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4"/>
              </a:rPr>
              <a:t>www.tka.hu/campus-mundi-projekt</a:t>
            </a:r>
            <a:endParaRPr lang="hu-HU" sz="2400" u="heavy" spc="-5" dirty="0" smtClean="0">
              <a:solidFill>
                <a:srgbClr val="009999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dirty="0">
                <a:hlinkClick r:id="rId5"/>
              </a:rPr>
              <a:t>http://</a:t>
            </a:r>
            <a:r>
              <a:rPr lang="hu-HU" sz="2400" dirty="0" smtClean="0">
                <a:hlinkClick r:id="rId5"/>
              </a:rPr>
              <a:t>tka.hu/celcsoport/2233/20-legjobb-dolog-az-erasmusszal</a:t>
            </a:r>
            <a:endParaRPr lang="hu-HU" sz="2400" i="1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400" i="1" spc="-5" dirty="0" err="1" smtClean="0">
                <a:solidFill>
                  <a:srgbClr val="404040"/>
                </a:solidFill>
                <a:cs typeface="Calibri"/>
              </a:rPr>
              <a:t>Facebook</a:t>
            </a:r>
            <a:r>
              <a:rPr lang="hu-HU" sz="2400" spc="-5" dirty="0">
                <a:solidFill>
                  <a:srgbClr val="404040"/>
                </a:solidFill>
                <a:cs typeface="Calibri"/>
              </a:rPr>
              <a:t>:</a:t>
            </a:r>
            <a:endParaRPr lang="hu-HU" sz="2400" dirty="0">
              <a:cs typeface="Calibri"/>
            </a:endParaRPr>
          </a:p>
          <a:p>
            <a:pPr marL="506730" algn="l">
              <a:lnSpc>
                <a:spcPct val="100000"/>
              </a:lnSpc>
              <a:spcBef>
                <a:spcPts val="670"/>
              </a:spcBef>
            </a:pP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SZIE ERASMUS, </a:t>
            </a:r>
            <a:r>
              <a:rPr lang="hu-HU" sz="2400" b="1" spc="-5" dirty="0" err="1" smtClean="0">
                <a:solidFill>
                  <a:srgbClr val="404040"/>
                </a:solidFill>
                <a:cs typeface="Calibri"/>
              </a:rPr>
              <a:t>Erasmus</a:t>
            </a: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400" b="1" spc="-5" dirty="0">
                <a:solidFill>
                  <a:srgbClr val="404040"/>
                </a:solidFill>
                <a:cs typeface="Calibri"/>
              </a:rPr>
              <a:t>ösztöndíj hallgatóknak, Campus</a:t>
            </a:r>
            <a:r>
              <a:rPr lang="hu-HU" sz="2400" b="1" spc="11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400" b="1" spc="-5" dirty="0" err="1">
                <a:solidFill>
                  <a:srgbClr val="404040"/>
                </a:solidFill>
                <a:cs typeface="Calibri"/>
              </a:rPr>
              <a:t>Mundi</a:t>
            </a:r>
            <a:endParaRPr lang="hu-HU" sz="2400" dirty="0"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400" dirty="0">
              <a:cs typeface="Calibri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Gödöllô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-28-522-000. Fax: </a:t>
            </a:r>
            <a:r>
              <a:rPr lang="hu-HU" sz="9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-28-410-804. E-mail: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  <a:hlinkClick r:id="rId6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2413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7789"/>
            <a:ext cx="9136534" cy="6839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277" y="764704"/>
            <a:ext cx="6444952" cy="1512168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Köszönjük a figyelmet!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5456" y="2080426"/>
            <a:ext cx="6156684" cy="1256987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SZIE Nemzetközi és Külkapcsolati Iroda</a:t>
            </a:r>
          </a:p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  <a:hlinkClick r:id="rId3"/>
              </a:rPr>
              <a:t>erasmus-out-godollo@szie.hu</a:t>
            </a:r>
            <a:endParaRPr lang="hu-HU" sz="2000" dirty="0" smtClean="0">
              <a:solidFill>
                <a:srgbClr val="727169"/>
              </a:solidFill>
              <a:latin typeface="+mj-lt"/>
              <a:cs typeface="Helvetica-AH"/>
            </a:endParaRPr>
          </a:p>
          <a:p>
            <a:r>
              <a:rPr lang="hu-HU" sz="2000" dirty="0">
                <a:solidFill>
                  <a:srgbClr val="727169"/>
                </a:solidFill>
                <a:latin typeface="+mj-lt"/>
                <a:cs typeface="Helvetica-AH"/>
                <a:hlinkClick r:id="rId4"/>
              </a:rPr>
              <a:t>http://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  <a:hlinkClick r:id="rId4"/>
              </a:rPr>
              <a:t>osztondijak.szie.hu/erasmus/hallgatoi-mobilitas</a:t>
            </a:r>
            <a:endParaRPr lang="hu-HU" sz="2000" dirty="0" smtClean="0">
              <a:solidFill>
                <a:srgbClr val="727169"/>
              </a:solidFill>
              <a:latin typeface="+mj-lt"/>
              <a:cs typeface="Helvetica-AH"/>
            </a:endParaRPr>
          </a:p>
          <a:p>
            <a:endParaRPr lang="hu-HU" sz="2000" dirty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>
                <a:solidFill>
                  <a:srgbClr val="404040"/>
                </a:solidFill>
                <a:cs typeface="Calibri"/>
              </a:rPr>
              <a:t>Erasmus+ kimenő</a:t>
            </a:r>
            <a:r>
              <a:rPr lang="hu-HU" sz="2000" spc="4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000" spc="-5" dirty="0">
                <a:solidFill>
                  <a:srgbClr val="404040"/>
                </a:solidFill>
                <a:cs typeface="Calibri"/>
              </a:rPr>
              <a:t>koordinátorok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5"/>
              </a:rPr>
              <a:t>Katai.Henrietta@fh.szie.hu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smtClean="0">
                <a:solidFill>
                  <a:srgbClr val="404040"/>
                </a:solidFill>
                <a:cs typeface="Calibri"/>
                <a:hlinkClick r:id="rId6"/>
              </a:rPr>
              <a:t>Czingili.Judit@fh.szie.hu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7"/>
              </a:rPr>
              <a:t>Sandor.Beatrix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7"/>
              </a:rPr>
              <a:t>@</a:t>
            </a: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7"/>
              </a:rPr>
              <a:t>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endParaRPr lang="hu-HU" sz="20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Szent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István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Egyetem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, 2100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Gödöllô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Páter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Károly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Bembo-AH"/>
                <a:cs typeface="Bembo-AH"/>
              </a:rPr>
              <a:t>utca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1. Tel.: 06-28-522-000. Fax: 06-28-410-804. E-mail: 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  <a:hlinkClick r:id="rId8"/>
              </a:rPr>
              <a:t>info@szie.hu</a:t>
            </a:r>
            <a:r>
              <a:rPr lang="en-US" sz="900" dirty="0" smtClean="0">
                <a:solidFill>
                  <a:schemeClr val="tx1"/>
                </a:solidFill>
                <a:latin typeface="Bembo-AH"/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latin typeface="Bembo-AH"/>
              <a:cs typeface="Bembo-AH"/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98109"/>
            <a:ext cx="3168352" cy="9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97544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8092926" cy="167714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ERASMUS ROADSHOW</a:t>
            </a:r>
            <a:b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1. nap	</a:t>
            </a:r>
            <a:endParaRPr lang="hu-HU" sz="40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rgbClr val="727169"/>
                </a:solidFill>
                <a:cs typeface="Helvetica-AH"/>
              </a:rPr>
              <a:t>2017. február 14.</a:t>
            </a:r>
            <a:endParaRPr lang="hu-HU" sz="2400" dirty="0">
              <a:solidFill>
                <a:srgbClr val="727169"/>
              </a:solidFill>
              <a:cs typeface="Helvetica-AH"/>
            </a:endParaRPr>
          </a:p>
        </p:txBody>
      </p:sp>
    </p:spTree>
    <p:extLst>
      <p:ext uri="{BB962C8B-B14F-4D97-AF65-F5344CB8AC3E}">
        <p14:creationId xmlns:p14="http://schemas.microsoft.com/office/powerpoint/2010/main" val="128273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97544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19672" y="2636912"/>
            <a:ext cx="6912768" cy="2952328"/>
          </a:xfrm>
        </p:spPr>
        <p:txBody>
          <a:bodyPr>
            <a:normAutofit fontScale="90000"/>
          </a:bodyPr>
          <a:lstStyle/>
          <a:p>
            <a:pPr algn="l"/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Mai program</a:t>
            </a:r>
            <a:b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/>
            </a:r>
            <a:b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ERASMUS koordinátorok tájékoztatója a 2017/18-as pályázati felhívásról</a:t>
            </a:r>
            <a:b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AERES University of </a:t>
            </a:r>
            <a:r>
              <a:rPr lang="hu-HU" sz="2000" b="1" dirty="0" err="1" smtClean="0">
                <a:solidFill>
                  <a:srgbClr val="09422E"/>
                </a:solidFill>
                <a:latin typeface="+mn-lt"/>
                <a:cs typeface="Bembo-AH-Bold"/>
              </a:rPr>
              <a:t>Applied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 </a:t>
            </a:r>
            <a:r>
              <a:rPr lang="hu-HU" sz="2000" b="1" dirty="0" err="1" smtClean="0">
                <a:solidFill>
                  <a:srgbClr val="09422E"/>
                </a:solidFill>
                <a:latin typeface="+mn-lt"/>
                <a:cs typeface="Bembo-AH-Bold"/>
              </a:rPr>
              <a:t>Sciences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 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– </a:t>
            </a:r>
            <a:r>
              <a:rPr lang="hu-HU" sz="2000" b="1" dirty="0" err="1" smtClean="0">
                <a:solidFill>
                  <a:srgbClr val="09422E"/>
                </a:solidFill>
                <a:latin typeface="+mn-lt"/>
                <a:cs typeface="Bembo-AH-Bold"/>
              </a:rPr>
              <a:t>Dronten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/>
            </a:r>
            <a:b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Az ESN tájékoztatója 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– Stefán 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Gergő</a:t>
            </a:r>
            <a:b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Szabadszállási Edit – Lehetőségek Koreában</a:t>
            </a:r>
            <a:b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Pál Erika 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– oktatási 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igazgató</a:t>
            </a:r>
            <a:b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Dr. </a:t>
            </a:r>
            <a:r>
              <a:rPr lang="hu-HU" sz="2000" b="1" dirty="0" err="1" smtClean="0">
                <a:solidFill>
                  <a:srgbClr val="09422E"/>
                </a:solidFill>
                <a:latin typeface="+mn-lt"/>
                <a:cs typeface="Bembo-AH-Bold"/>
              </a:rPr>
              <a:t>Waltner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 István – </a:t>
            </a:r>
            <a:r>
              <a:rPr lang="hu-HU" sz="2000" b="1" dirty="0" err="1" smtClean="0">
                <a:solidFill>
                  <a:srgbClr val="09422E"/>
                </a:solidFill>
                <a:latin typeface="+mn-lt"/>
                <a:cs typeface="Bembo-AH-Bold"/>
              </a:rPr>
              <a:t>Cranfield</a:t>
            </a:r>
            <a:r>
              <a:rPr lang="hu-HU" sz="2000" b="1" dirty="0" smtClean="0">
                <a:solidFill>
                  <a:srgbClr val="09422E"/>
                </a:solidFill>
                <a:latin typeface="+mn-lt"/>
                <a:cs typeface="Bembo-AH-Bold"/>
              </a:rPr>
              <a:t> University</a:t>
            </a:r>
            <a:endParaRPr lang="hu-HU" sz="20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rgbClr val="727169"/>
                </a:solidFill>
                <a:cs typeface="Helvetica-AH"/>
              </a:rPr>
              <a:t>2017. február 14.</a:t>
            </a:r>
            <a:endParaRPr lang="hu-HU" sz="2400" dirty="0">
              <a:solidFill>
                <a:srgbClr val="727169"/>
              </a:solidFill>
              <a:cs typeface="Helvetica-AH"/>
            </a:endParaRPr>
          </a:p>
        </p:txBody>
      </p:sp>
    </p:spTree>
    <p:extLst>
      <p:ext uri="{BB962C8B-B14F-4D97-AF65-F5344CB8AC3E}">
        <p14:creationId xmlns:p14="http://schemas.microsoft.com/office/powerpoint/2010/main" val="105376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7620000" cy="4038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Helvetica-AH"/>
                <a:cs typeface="Helvetica-AH"/>
              </a:rPr>
              <a:t> </a:t>
            </a: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Az Európai Bizottság 2014-2020 közötti programja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Magában foglalja a korábbi Erasmus programokat (mobilitás, közös képzések), új elemként az ifjúsági (önkéntesség) és sport programokat is tartalmazza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Célja a készségfejlesztés és a foglalkoztathatóság fejlesztése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Minden képzési szinten elérhető: közoktatás, szakképzés, felsőoktatás, felnőttoktatás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93912" y="2026365"/>
            <a:ext cx="3294112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7905">
              <a:lnSpc>
                <a:spcPct val="100000"/>
              </a:lnSpc>
            </a:pPr>
            <a:r>
              <a:rPr lang="hu-HU" sz="1600" b="1" spc="-25" dirty="0">
                <a:solidFill>
                  <a:srgbClr val="585858"/>
                </a:solidFill>
                <a:cs typeface="Calibri"/>
              </a:rPr>
              <a:t>Tanulmányi</a:t>
            </a:r>
            <a:r>
              <a:rPr lang="hu-HU" sz="1600" b="1" spc="-8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célú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3-12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hónap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kiutazásig</a:t>
            </a:r>
            <a:endParaRPr lang="hu-HU" sz="1600" dirty="0">
              <a:cs typeface="Calibri"/>
            </a:endParaRPr>
          </a:p>
          <a:p>
            <a:pPr marL="355600" marR="52514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intézmény  hallgatóival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egyenlő</a:t>
            </a:r>
            <a:r>
              <a:rPr lang="hu-HU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jogok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5" dirty="0">
                <a:solidFill>
                  <a:srgbClr val="585858"/>
                </a:solidFill>
                <a:cs typeface="Calibri"/>
              </a:rPr>
              <a:t>Tanulmányok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elismerése</a:t>
            </a:r>
            <a:endParaRPr lang="hu-HU" sz="1600" dirty="0"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(ECTS,</a:t>
            </a:r>
            <a:r>
              <a:rPr lang="hu-HU" sz="1600" spc="-10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diplomamelléklet)</a:t>
            </a:r>
            <a:endParaRPr lang="hu-HU" sz="1600" dirty="0">
              <a:cs typeface="Calibri"/>
            </a:endParaRPr>
          </a:p>
          <a:p>
            <a:pPr marL="355600" marR="61214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Küldő intézménynél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aktív  </a:t>
            </a:r>
            <a:r>
              <a:rPr lang="hu-HU" sz="1600" spc="-20" dirty="0">
                <a:solidFill>
                  <a:srgbClr val="585858"/>
                </a:solidFill>
                <a:cs typeface="Calibri"/>
              </a:rPr>
              <a:t>státusz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(tandíj)</a:t>
            </a:r>
            <a:endParaRPr lang="hu-HU" sz="1600" dirty="0"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12165" algn="l"/>
              </a:tabLst>
            </a:pPr>
            <a:r>
              <a:rPr lang="hu-HU" sz="1600" dirty="0">
                <a:solidFill>
                  <a:srgbClr val="585858"/>
                </a:solidFill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cs typeface="Times New Roman"/>
              </a:rPr>
              <a:t>	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400 €/450 €/500</a:t>
            </a:r>
            <a:r>
              <a:rPr lang="hu-HU" sz="1600" b="1" spc="-8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€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Akár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Európán kívül</a:t>
            </a:r>
            <a:r>
              <a:rPr lang="hu-HU" sz="1600" spc="-8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is!</a:t>
            </a:r>
            <a:endParaRPr lang="hu-HU" sz="1600" dirty="0">
              <a:cs typeface="Calibri"/>
            </a:endParaRPr>
          </a:p>
          <a:p>
            <a:pPr marL="812800" lvl="1" indent="-342900">
              <a:lnSpc>
                <a:spcPts val="2715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650 €/hó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+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utazási</a:t>
            </a:r>
            <a:r>
              <a:rPr lang="hu-HU" sz="1600" spc="-9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átalány</a:t>
            </a:r>
            <a:endParaRPr lang="hu-HU" sz="1600" dirty="0">
              <a:cs typeface="Calibri"/>
            </a:endParaRPr>
          </a:p>
          <a:p>
            <a:pPr marL="425450" indent="-32384">
              <a:lnSpc>
                <a:spcPts val="2235"/>
              </a:lnSpc>
            </a:pPr>
            <a:r>
              <a:rPr lang="hu-HU" sz="1600" dirty="0">
                <a:solidFill>
                  <a:srgbClr val="FF0000"/>
                </a:solidFill>
                <a:cs typeface="Calibri"/>
              </a:rPr>
              <a:t>+ 100 €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FF0000"/>
                </a:solidFill>
                <a:cs typeface="Calibri"/>
              </a:rPr>
              <a:t>KIEGÉSZÍTŐ</a:t>
            </a:r>
            <a:endParaRPr lang="hu-HU" sz="1600" dirty="0">
              <a:cs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2026365"/>
            <a:ext cx="4283968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9820">
              <a:lnSpc>
                <a:spcPct val="100000"/>
              </a:lnSpc>
            </a:pP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Szakmai</a:t>
            </a:r>
            <a:r>
              <a:rPr lang="hu-HU" sz="1600" b="1" spc="-1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spc="-15" dirty="0">
                <a:solidFill>
                  <a:srgbClr val="585858"/>
                </a:solidFill>
                <a:latin typeface="+mj-lt"/>
                <a:cs typeface="Calibri"/>
              </a:rPr>
              <a:t>gyakorlat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2-12</a:t>
            </a:r>
            <a:r>
              <a:rPr lang="hu-HU" sz="1600" spc="-6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 smtClean="0">
                <a:solidFill>
                  <a:srgbClr val="585858"/>
                </a:solidFill>
                <a:latin typeface="+mj-lt"/>
                <a:cs typeface="Calibri"/>
              </a:rPr>
              <a:t>hónap (heti 35-40 óra!)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intézményt </a:t>
            </a: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kell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találni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kiutazásig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dirty="0" smtClean="0">
                <a:solidFill>
                  <a:srgbClr val="585858"/>
                </a:solidFill>
                <a:latin typeface="+mj-lt"/>
                <a:cs typeface="Calibri"/>
              </a:rPr>
              <a:t>Frissdiplomás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hallgatók</a:t>
            </a:r>
            <a:r>
              <a:rPr lang="hu-HU" sz="1600" spc="-10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endParaRPr lang="hu-HU" sz="1600" dirty="0">
              <a:latin typeface="+mj-lt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végzést </a:t>
            </a:r>
            <a:r>
              <a:rPr lang="hu-HU" sz="1600" spc="-30" dirty="0">
                <a:solidFill>
                  <a:srgbClr val="585858"/>
                </a:solidFill>
                <a:latin typeface="+mj-lt"/>
                <a:cs typeface="Calibri"/>
              </a:rPr>
              <a:t>követő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évben</a:t>
            </a:r>
            <a:r>
              <a:rPr lang="hu-HU" sz="1600" spc="-3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is</a:t>
            </a:r>
            <a:endParaRPr lang="hu-HU" sz="1600" dirty="0">
              <a:latin typeface="+mj-lt"/>
              <a:cs typeface="Calibri"/>
            </a:endParaRPr>
          </a:p>
          <a:p>
            <a:pPr marL="355600" marR="58674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5" dirty="0">
                <a:solidFill>
                  <a:srgbClr val="585858"/>
                </a:solidFill>
                <a:latin typeface="+mj-lt"/>
                <a:cs typeface="Calibri"/>
              </a:rPr>
              <a:t>Gyakorlat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végén igazolás, 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diplomamelléklet</a:t>
            </a:r>
            <a:endParaRPr lang="hu-HU"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hu-HU" sz="1600" dirty="0">
                <a:solidFill>
                  <a:srgbClr val="585858"/>
                </a:solidFill>
                <a:latin typeface="+mj-lt"/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Times New Roman"/>
              </a:rPr>
              <a:t>	</a:t>
            </a:r>
            <a:r>
              <a:rPr lang="hu-HU" sz="1600" b="1" spc="-10" dirty="0">
                <a:solidFill>
                  <a:srgbClr val="585858"/>
                </a:solidFill>
                <a:latin typeface="+mj-lt"/>
                <a:cs typeface="Calibri"/>
              </a:rPr>
              <a:t>500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€/550 €/600</a:t>
            </a:r>
            <a:r>
              <a:rPr lang="hu-HU" sz="1600" b="1" spc="-7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latin typeface="+mj-lt"/>
                <a:cs typeface="Calibri"/>
              </a:rPr>
              <a:t>€</a:t>
            </a:r>
            <a:endParaRPr lang="hu-HU"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hu-HU" sz="1600" dirty="0">
              <a:latin typeface="+mj-lt"/>
              <a:cs typeface="Times New Roman"/>
            </a:endParaRPr>
          </a:p>
          <a:p>
            <a:pPr marL="577850" marR="712470" algn="ctr">
              <a:lnSpc>
                <a:spcPct val="100000"/>
              </a:lnSpc>
            </a:pP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KIEGÉSZÍTŐ </a:t>
            </a:r>
            <a:r>
              <a:rPr lang="hu-HU" sz="1600" spc="-55" dirty="0">
                <a:solidFill>
                  <a:srgbClr val="FF0000"/>
                </a:solidFill>
                <a:latin typeface="+mj-lt"/>
                <a:cs typeface="Calibri"/>
              </a:rPr>
              <a:t>TÁMOGATÁS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TARTÓSAN </a:t>
            </a:r>
            <a:r>
              <a:rPr lang="hu-HU" sz="1600" spc="-5" dirty="0">
                <a:solidFill>
                  <a:srgbClr val="FF0000"/>
                </a:solidFill>
                <a:latin typeface="+mj-lt"/>
                <a:cs typeface="Calibri"/>
              </a:rPr>
              <a:t>BETEG </a:t>
            </a: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ÉS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FOGYATÉKOSSÁGGAL</a:t>
            </a:r>
            <a:r>
              <a:rPr lang="hu-HU" sz="1600" spc="-7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hu-HU" sz="1600" spc="-15" dirty="0">
                <a:solidFill>
                  <a:srgbClr val="FF0000"/>
                </a:solidFill>
                <a:latin typeface="+mj-lt"/>
                <a:cs typeface="Calibri"/>
              </a:rPr>
              <a:t>ÉLŐK  </a:t>
            </a:r>
            <a:r>
              <a:rPr lang="hu-HU" sz="1600" dirty="0">
                <a:solidFill>
                  <a:srgbClr val="FF0000"/>
                </a:solidFill>
                <a:latin typeface="+mj-lt"/>
                <a:cs typeface="Calibri"/>
              </a:rPr>
              <a:t>SZÁMÁRA</a:t>
            </a:r>
            <a:endParaRPr lang="hu-HU" sz="1600" dirty="0">
              <a:latin typeface="+mj-lt"/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932040" y="4700777"/>
            <a:ext cx="756285" cy="792480"/>
          </a:xfrm>
          <a:custGeom>
            <a:avLst/>
            <a:gdLst/>
            <a:ahLst/>
            <a:cxnLst/>
            <a:rect l="l" t="t" r="r" b="b"/>
            <a:pathLst>
              <a:path w="756285" h="792479">
                <a:moveTo>
                  <a:pt x="256921" y="541172"/>
                </a:moveTo>
                <a:lnTo>
                  <a:pt x="0" y="666826"/>
                </a:lnTo>
                <a:lnTo>
                  <a:pt x="256921" y="792479"/>
                </a:lnTo>
                <a:lnTo>
                  <a:pt x="256921" y="712596"/>
                </a:lnTo>
                <a:lnTo>
                  <a:pt x="676021" y="712596"/>
                </a:lnTo>
                <a:lnTo>
                  <a:pt x="676021" y="621042"/>
                </a:lnTo>
                <a:lnTo>
                  <a:pt x="256921" y="621042"/>
                </a:lnTo>
                <a:lnTo>
                  <a:pt x="256921" y="541172"/>
                </a:lnTo>
                <a:close/>
              </a:path>
              <a:path w="756285" h="792479">
                <a:moveTo>
                  <a:pt x="676021" y="256920"/>
                </a:moveTo>
                <a:lnTo>
                  <a:pt x="584454" y="256920"/>
                </a:lnTo>
                <a:lnTo>
                  <a:pt x="584454" y="621042"/>
                </a:lnTo>
                <a:lnTo>
                  <a:pt x="676021" y="621042"/>
                </a:lnTo>
                <a:lnTo>
                  <a:pt x="676021" y="256920"/>
                </a:lnTo>
                <a:close/>
              </a:path>
              <a:path w="756285" h="792479">
                <a:moveTo>
                  <a:pt x="630301" y="0"/>
                </a:moveTo>
                <a:lnTo>
                  <a:pt x="504571" y="256920"/>
                </a:lnTo>
                <a:lnTo>
                  <a:pt x="755904" y="256920"/>
                </a:lnTo>
                <a:lnTo>
                  <a:pt x="6303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24421" y="188336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http://tka.hu/palyazatok/508/tamogatott-palyazoknak#5365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91490"/>
            <a:ext cx="5584200" cy="37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Pályázás menete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dirty="0" smtClean="0">
                <a:solidFill>
                  <a:srgbClr val="5F5F5F"/>
                </a:solidFill>
              </a:rPr>
              <a:t>Pályázati felhívás, pályázati felület linkje, csatolandó mellékletek: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Szakmai gyakorlat: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http://osztondijak.szie.hu/erasmus/hallgatoi-mobilitas/szakmai-gyakorlat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Részképzés: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hu-H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://osztondijak.szie.hu/erasmus/hallgatoi-mobilitas/reszkepzes</a:t>
            </a:r>
            <a:endParaRPr lang="hu-H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" y="-34212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 mellékletei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05000"/>
            <a:ext cx="7511752" cy="397227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önéletrajz (magyar, angol nyelvű),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motivációs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levél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két szaktanári ajánlás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nyelvvizsga bizonyítvány(ok) másolata(i),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legutóbbi 2 lezárt félév vizsgaeredménye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Neptunból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kinyomtatva, 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ktív jogviszony igazolás,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kiemelkedő teljesítmény,  önkéntes munka (pl. ESN) igazolása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szociális </a:t>
            </a:r>
            <a:r>
              <a:rPr lang="hu-HU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kiegészítő támogatásra való jogosultság esetén hivatalos </a:t>
            </a: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igazolás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tartósan beteg vagy fogyatékkal élő hallgatók 3 hónapnál nem régebbi kórtörténeti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         összefoglalója</a:t>
            </a:r>
            <a:endParaRPr lang="hu-HU" sz="1600" spc="-5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A pályázat mellékleteit összefűzve, egyben kérjük leadni!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Pályázati határidők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Szakmai gyakorlat - folyamatos – (2016/2017 tanév)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2017. május 31. 24:00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  <a:latin typeface="+mj-lt"/>
              </a:rPr>
              <a:t>(</a:t>
            </a:r>
            <a:r>
              <a:rPr lang="hu-HU" sz="2000" dirty="0">
                <a:solidFill>
                  <a:srgbClr val="404040"/>
                </a:solidFill>
                <a:latin typeface="+mj-lt"/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latin typeface="+mj-lt"/>
                <a:cs typeface="Arial"/>
              </a:rPr>
              <a:t>vége:</a:t>
            </a:r>
            <a:r>
              <a:rPr lang="hu-HU" sz="2000" dirty="0" smtClean="0">
                <a:solidFill>
                  <a:srgbClr val="5F5F5F"/>
                </a:solidFill>
                <a:latin typeface="+mj-lt"/>
              </a:rPr>
              <a:t> 2017. 09.30)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>
                <a:solidFill>
                  <a:srgbClr val="5F5F5F"/>
                </a:solidFill>
              </a:rPr>
              <a:t>Szakmai gyakorlat - folyamatos – (</a:t>
            </a:r>
            <a:r>
              <a:rPr lang="hu-HU" sz="2000" b="1" dirty="0" smtClean="0">
                <a:solidFill>
                  <a:srgbClr val="5F5F5F"/>
                </a:solidFill>
              </a:rPr>
              <a:t>2017/2018 </a:t>
            </a:r>
            <a:r>
              <a:rPr lang="hu-HU" sz="2000" b="1" dirty="0">
                <a:solidFill>
                  <a:srgbClr val="5F5F5F"/>
                </a:solidFill>
              </a:rPr>
              <a:t>tanév)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2018. </a:t>
            </a:r>
            <a:r>
              <a:rPr lang="hu-HU" sz="2000" b="1" dirty="0">
                <a:solidFill>
                  <a:srgbClr val="5F5F5F"/>
                </a:solidFill>
              </a:rPr>
              <a:t>május 31. 24:00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2018. 09.30)</a:t>
            </a:r>
            <a:endParaRPr lang="hu-HU" sz="2000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Részképzés (2017/2018 tanév)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2017. március 30. 23:00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2018. 09.30)</a:t>
            </a:r>
            <a:endParaRPr lang="hu-HU" sz="2000" dirty="0">
              <a:solidFill>
                <a:srgbClr val="5F5F5F"/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1898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1013</Words>
  <Application>Microsoft Office PowerPoint</Application>
  <PresentationFormat>Diavetítés a képernyőre (4:3 oldalarány)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Bembo-AH</vt:lpstr>
      <vt:lpstr>Bembo-AH-Bold</vt:lpstr>
      <vt:lpstr>Calibri</vt:lpstr>
      <vt:lpstr>Helvetica-AH</vt:lpstr>
      <vt:lpstr>Times New Roman</vt:lpstr>
      <vt:lpstr>Wingdings</vt:lpstr>
      <vt:lpstr>Office Theme</vt:lpstr>
      <vt:lpstr> </vt:lpstr>
      <vt:lpstr>ERASMUS ROADSHOW 1. nap </vt:lpstr>
      <vt:lpstr>Mai program  ERASMUS koordinátorok tájékoztatója a 2017/18-as pályázati felhívásról AERES University of Applied Sciences – Dronten Az ESN tájékoztatója – Stefán Gergő Szabadszállási Edit – Lehetőségek Koreában Pál Erika – oktatási igazgató Dr. Waltner István – Cranfield University</vt:lpstr>
      <vt:lpstr>Erasmus+ program</vt:lpstr>
      <vt:lpstr>Erasmus+ program</vt:lpstr>
      <vt:lpstr>Elnyerhető ösztöndíj összege</vt:lpstr>
      <vt:lpstr>Pályázás menete</vt:lpstr>
      <vt:lpstr>Pályázat mellékletei</vt:lpstr>
      <vt:lpstr>Pályázati határidők</vt:lpstr>
      <vt:lpstr>Miért jó az Europass CV?</vt:lpstr>
      <vt:lpstr>PowerPoint-bemutató</vt:lpstr>
      <vt:lpstr>PowerPoint-bemutató</vt:lpstr>
      <vt:lpstr>Bírálati szempontok</vt:lpstr>
      <vt:lpstr>Szerződéskötés, ösztöndíj utalása</vt:lpstr>
      <vt:lpstr>Praktikus tanácsok pályázóknak</vt:lpstr>
      <vt:lpstr>Felkészülés a kalandra</vt:lpstr>
      <vt:lpstr>Linkgyűjtemény</vt:lpstr>
      <vt:lpstr>Köszönjük a figyelmet!</vt:lpstr>
    </vt:vector>
  </TitlesOfParts>
  <Company>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Próbaszöveg</dc:title>
  <dc:creator>laci laci</dc:creator>
  <cp:lastModifiedBy>asd</cp:lastModifiedBy>
  <cp:revision>122</cp:revision>
  <cp:lastPrinted>2016-11-17T07:47:15Z</cp:lastPrinted>
  <dcterms:created xsi:type="dcterms:W3CDTF">2010-07-05T13:23:17Z</dcterms:created>
  <dcterms:modified xsi:type="dcterms:W3CDTF">2017-02-14T10:12:13Z</dcterms:modified>
</cp:coreProperties>
</file>