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064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832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020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200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173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324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815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16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928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711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116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D697F-B0D1-4404-A51F-318DB35398B4}" type="datetimeFigureOut">
              <a:rPr lang="hu-HU" smtClean="0"/>
              <a:t>2017.02.28.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39B87-9E54-4450-BA38-11C04C0711B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76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sztondijak.szie.hu/kreditmobilita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eltai.Zsuzsanna@fh.szie.hu" TargetMode="External"/><Relationship Id="rId2" Type="http://schemas.openxmlformats.org/officeDocument/2006/relationships/hyperlink" Target="http://osztondijak.szie.hu/kreditmobilit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Nemzetközi </a:t>
            </a:r>
            <a:r>
              <a:rPr lang="hu-HU" b="1" dirty="0" smtClean="0"/>
              <a:t>kreditmobilitás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632848" cy="1752600"/>
          </a:xfrm>
        </p:spPr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  <a:hlinkClick r:id="rId2"/>
              </a:rPr>
              <a:t>http://osztondijak.szie.hu/kreditmobilitas</a:t>
            </a:r>
            <a:r>
              <a:rPr lang="hu-HU" b="1" dirty="0" smtClean="0">
                <a:solidFill>
                  <a:srgbClr val="FF0000"/>
                </a:solidFill>
              </a:rPr>
              <a:t>  </a:t>
            </a:r>
          </a:p>
          <a:p>
            <a:endParaRPr lang="hu-HU" b="1" dirty="0">
              <a:solidFill>
                <a:srgbClr val="FF0000"/>
              </a:solidFill>
            </a:endParaRPr>
          </a:p>
          <a:p>
            <a:r>
              <a:rPr lang="hu-HU" b="1" dirty="0" smtClean="0">
                <a:solidFill>
                  <a:schemeClr val="tx1"/>
                </a:solidFill>
              </a:rPr>
              <a:t>2017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2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hu-HU" b="1" dirty="0" smtClean="0"/>
              <a:t>Hallgatók csak részképzésre – 1 félév (5 hónap)</a:t>
            </a:r>
          </a:p>
          <a:p>
            <a:pPr marL="514350" indent="-514350" algn="ctr">
              <a:spcBef>
                <a:spcPts val="1200"/>
              </a:spcBef>
              <a:buAutoNum type="arabicPeriod"/>
            </a:pPr>
            <a:r>
              <a:rPr lang="hu-HU" b="1" dirty="0" smtClean="0"/>
              <a:t>projekt: 2017.07.31-i megvalósítással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hu-HU" sz="2800" b="1" dirty="0" smtClean="0"/>
              <a:t>Üzbegisztán</a:t>
            </a:r>
            <a:r>
              <a:rPr lang="hu-HU" sz="2800" dirty="0" smtClean="0"/>
              <a:t>,</a:t>
            </a:r>
            <a:r>
              <a:rPr lang="en-US" sz="2800" dirty="0" smtClean="0"/>
              <a:t> Tashkent State Agrarian University</a:t>
            </a:r>
            <a:r>
              <a:rPr lang="hu-HU" sz="2800" dirty="0" smtClean="0"/>
              <a:t>, </a:t>
            </a:r>
            <a:r>
              <a:rPr lang="en-US" sz="2800" dirty="0" smtClean="0"/>
              <a:t>Tashkent Institute of Irrigation and Melioration</a:t>
            </a:r>
            <a:r>
              <a:rPr lang="hu-HU" sz="2800" dirty="0" smtClean="0"/>
              <a:t>: mester 2 fő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hu-HU" sz="2800" b="1" dirty="0" smtClean="0"/>
              <a:t>Vietnám</a:t>
            </a:r>
            <a:r>
              <a:rPr lang="hu-HU" sz="2800" dirty="0" smtClean="0"/>
              <a:t>, </a:t>
            </a:r>
            <a:r>
              <a:rPr lang="hu-HU" sz="2800" dirty="0" err="1" smtClean="0"/>
              <a:t>Can</a:t>
            </a:r>
            <a:r>
              <a:rPr lang="hu-HU" sz="2800" dirty="0" smtClean="0"/>
              <a:t> </a:t>
            </a:r>
            <a:r>
              <a:rPr lang="hu-HU" sz="2800" dirty="0" err="1" smtClean="0"/>
              <a:t>Tho</a:t>
            </a:r>
            <a:r>
              <a:rPr lang="hu-HU" sz="2800" dirty="0" smtClean="0"/>
              <a:t> University, </a:t>
            </a:r>
            <a:r>
              <a:rPr lang="hu-HU" sz="2800" dirty="0" err="1" smtClean="0"/>
              <a:t>Nong</a:t>
            </a:r>
            <a:r>
              <a:rPr lang="hu-HU" sz="2800" dirty="0" smtClean="0"/>
              <a:t> </a:t>
            </a:r>
            <a:r>
              <a:rPr lang="hu-HU" sz="2800" dirty="0" err="1" smtClean="0"/>
              <a:t>Lam</a:t>
            </a:r>
            <a:r>
              <a:rPr lang="hu-HU" sz="2800" dirty="0" smtClean="0"/>
              <a:t> </a:t>
            </a:r>
            <a:r>
              <a:rPr lang="hu-HU" sz="2800" dirty="0" err="1" smtClean="0"/>
              <a:t>University</a:t>
            </a:r>
            <a:r>
              <a:rPr lang="hu-HU" sz="2800" dirty="0" smtClean="0"/>
              <a:t>, mester 2 fő, PhD 1 fő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hu-HU" sz="2800" b="1" dirty="0" smtClean="0"/>
              <a:t>Szerbia</a:t>
            </a:r>
            <a:r>
              <a:rPr lang="hu-HU" sz="2800" dirty="0" smtClean="0"/>
              <a:t>, University of </a:t>
            </a:r>
            <a:r>
              <a:rPr lang="hu-HU" sz="2800" dirty="0" err="1" smtClean="0"/>
              <a:t>Novi</a:t>
            </a:r>
            <a:r>
              <a:rPr lang="hu-HU" sz="2800" dirty="0" smtClean="0"/>
              <a:t> </a:t>
            </a:r>
            <a:r>
              <a:rPr lang="hu-HU" sz="2800" dirty="0" err="1" smtClean="0"/>
              <a:t>Sad</a:t>
            </a:r>
            <a:r>
              <a:rPr lang="hu-HU" sz="2800" dirty="0" smtClean="0"/>
              <a:t>: alapképzés 1 fő</a:t>
            </a:r>
          </a:p>
          <a:p>
            <a:pPr>
              <a:buFontTx/>
              <a:buChar char="-"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19676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2. projekt: 2018. május 31-ig tart </a:t>
            </a:r>
          </a:p>
          <a:p>
            <a:pPr marL="0" indent="0" algn="ctr">
              <a:buNone/>
            </a:pPr>
            <a:r>
              <a:rPr lang="hu-HU" b="1" dirty="0" smtClean="0"/>
              <a:t>bármelyik képzési szint</a:t>
            </a:r>
          </a:p>
          <a:p>
            <a:pPr>
              <a:buFontTx/>
              <a:buChar char="-"/>
            </a:pPr>
            <a:r>
              <a:rPr lang="hu-HU" sz="2800" b="1" dirty="0" smtClean="0"/>
              <a:t>Brazília, </a:t>
            </a:r>
            <a:r>
              <a:rPr lang="pt-BR" sz="2800" dirty="0" smtClean="0"/>
              <a:t>Federal University of Mato Grosso</a:t>
            </a:r>
            <a:r>
              <a:rPr lang="hu-HU" sz="2800" dirty="0" smtClean="0"/>
              <a:t>, </a:t>
            </a:r>
            <a:r>
              <a:rPr lang="hu-HU" sz="2800" dirty="0" err="1" smtClean="0"/>
              <a:t>Universidade</a:t>
            </a:r>
            <a:r>
              <a:rPr lang="hu-HU" sz="2800" dirty="0" smtClean="0"/>
              <a:t> </a:t>
            </a:r>
            <a:r>
              <a:rPr lang="hu-HU" sz="2800" dirty="0" err="1" smtClean="0"/>
              <a:t>Federal</a:t>
            </a:r>
            <a:r>
              <a:rPr lang="hu-HU" sz="2800" dirty="0" smtClean="0"/>
              <a:t> </a:t>
            </a:r>
            <a:r>
              <a:rPr lang="hu-HU" sz="2800" dirty="0" err="1" smtClean="0"/>
              <a:t>do</a:t>
            </a:r>
            <a:r>
              <a:rPr lang="hu-HU" sz="2800" dirty="0" smtClean="0"/>
              <a:t> Rio de Janeiro: 3 fő</a:t>
            </a:r>
          </a:p>
          <a:p>
            <a:pPr>
              <a:buFontTx/>
              <a:buChar char="-"/>
            </a:pPr>
            <a:r>
              <a:rPr lang="hu-HU" sz="2800" b="1" dirty="0" smtClean="0"/>
              <a:t>Oroszország</a:t>
            </a:r>
            <a:r>
              <a:rPr lang="hu-HU" sz="2800" dirty="0" smtClean="0"/>
              <a:t>, </a:t>
            </a:r>
            <a:r>
              <a:rPr lang="hu-HU" sz="2800" dirty="0" err="1" smtClean="0"/>
              <a:t>Tyimirjazev</a:t>
            </a:r>
            <a:r>
              <a:rPr lang="hu-HU" sz="2800" dirty="0" smtClean="0"/>
              <a:t> Állami Agráregyetem Moszkva, Uráli Állami Agráregyetem Jekatyerinburg: 8 fő</a:t>
            </a:r>
          </a:p>
          <a:p>
            <a:pPr>
              <a:buFontTx/>
              <a:buChar char="-"/>
            </a:pPr>
            <a:r>
              <a:rPr lang="hu-HU" sz="2800" b="1" dirty="0" smtClean="0"/>
              <a:t>Szerbia</a:t>
            </a:r>
            <a:r>
              <a:rPr lang="hu-HU" sz="2800" dirty="0" smtClean="0"/>
              <a:t>, University of </a:t>
            </a:r>
            <a:r>
              <a:rPr lang="hu-HU" sz="2800" dirty="0" err="1" smtClean="0"/>
              <a:t>Novi</a:t>
            </a:r>
            <a:r>
              <a:rPr lang="hu-HU" sz="2800" dirty="0" smtClean="0"/>
              <a:t> </a:t>
            </a:r>
            <a:r>
              <a:rPr lang="hu-HU" sz="2800" dirty="0" err="1" smtClean="0"/>
              <a:t>Sad</a:t>
            </a:r>
            <a:r>
              <a:rPr lang="hu-HU" sz="2800" dirty="0" smtClean="0"/>
              <a:t>: 2 fő</a:t>
            </a:r>
          </a:p>
          <a:p>
            <a:pPr>
              <a:buFontTx/>
              <a:buChar char="-"/>
            </a:pPr>
            <a:r>
              <a:rPr lang="hu-HU" sz="2800" b="1" dirty="0" smtClean="0"/>
              <a:t>Dél-Korea</a:t>
            </a:r>
            <a:r>
              <a:rPr lang="hu-HU" sz="2800" dirty="0" smtClean="0"/>
              <a:t>, </a:t>
            </a:r>
            <a:r>
              <a:rPr lang="hu-HU" sz="2800" dirty="0" err="1" smtClean="0"/>
              <a:t>Dongguk</a:t>
            </a:r>
            <a:r>
              <a:rPr lang="hu-HU" sz="2800" dirty="0" smtClean="0"/>
              <a:t> University Szöul: 4 fő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89816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JUTTATÁSOK </a:t>
            </a:r>
            <a:r>
              <a:rPr lang="hu-HU" b="1" dirty="0"/>
              <a:t>hallgatóknak: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- ösztöndíj: </a:t>
            </a:r>
            <a:r>
              <a:rPr lang="hu-HU" dirty="0"/>
              <a:t>650 EUR/hónap </a:t>
            </a:r>
          </a:p>
          <a:p>
            <a:pPr marL="0" indent="0">
              <a:buNone/>
            </a:pPr>
            <a:r>
              <a:rPr lang="hu-HU" dirty="0" smtClean="0"/>
              <a:t>- utazási </a:t>
            </a:r>
            <a:r>
              <a:rPr lang="hu-HU" dirty="0"/>
              <a:t>támogatás: egyszeri, távolságfüggő (180-1100 EUR) </a:t>
            </a:r>
          </a:p>
          <a:p>
            <a:r>
              <a:rPr lang="hu-HU" b="1" dirty="0" smtClean="0"/>
              <a:t>Beadási </a:t>
            </a:r>
            <a:r>
              <a:rPr lang="hu-HU" b="1" dirty="0"/>
              <a:t>határidő</a:t>
            </a:r>
            <a:r>
              <a:rPr lang="hu-HU" dirty="0" smtClean="0"/>
              <a:t>: folyamatos, honlap</a:t>
            </a:r>
          </a:p>
          <a:p>
            <a:r>
              <a:rPr lang="hu-HU" dirty="0" smtClean="0"/>
              <a:t>Következő projekt eredménye: 2017 május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351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A pályázatok </a:t>
            </a:r>
            <a:r>
              <a:rPr lang="hu-HU" b="1" dirty="0"/>
              <a:t>elbírálásának általános szempontjai: </a:t>
            </a:r>
            <a:endParaRPr lang="hu-HU" dirty="0"/>
          </a:p>
          <a:p>
            <a:r>
              <a:rPr lang="hu-HU" i="1" dirty="0" smtClean="0"/>
              <a:t>szaknyelvi ismeret</a:t>
            </a:r>
            <a:endParaRPr lang="hu-HU" i="1" dirty="0"/>
          </a:p>
          <a:p>
            <a:r>
              <a:rPr lang="hu-HU" i="1" dirty="0" smtClean="0"/>
              <a:t>Célország hivatalos nyelvének ismerete előny/ országtól függően feltétel lehet</a:t>
            </a:r>
            <a:endParaRPr lang="hu-HU" dirty="0"/>
          </a:p>
          <a:p>
            <a:r>
              <a:rPr lang="hu-HU" i="1" dirty="0" smtClean="0"/>
              <a:t>korábbi </a:t>
            </a:r>
            <a:r>
              <a:rPr lang="hu-HU" i="1" dirty="0"/>
              <a:t>tanulmányi eredmények</a:t>
            </a:r>
            <a:r>
              <a:rPr lang="hu-HU" dirty="0"/>
              <a:t>; </a:t>
            </a:r>
          </a:p>
          <a:p>
            <a:r>
              <a:rPr lang="hu-HU" dirty="0" smtClean="0"/>
              <a:t>kiválóság </a:t>
            </a:r>
            <a:r>
              <a:rPr lang="hu-HU" dirty="0"/>
              <a:t>vagy egyéb jelentős szakmai teljesítmény; </a:t>
            </a:r>
          </a:p>
          <a:p>
            <a:r>
              <a:rPr lang="hu-HU" dirty="0" smtClean="0"/>
              <a:t>Hallgatói </a:t>
            </a:r>
            <a:r>
              <a:rPr lang="hu-HU" dirty="0"/>
              <a:t>Önkormányzatban vagy egyéb szervezetben végzett tevékenység; </a:t>
            </a:r>
          </a:p>
          <a:p>
            <a:r>
              <a:rPr lang="hu-HU" dirty="0" smtClean="0"/>
              <a:t>beérkező </a:t>
            </a:r>
            <a:r>
              <a:rPr lang="hu-HU" dirty="0"/>
              <a:t>Erasmus hallgatók mentori feladatainak ellátása, vállalása (ESN) </a:t>
            </a:r>
          </a:p>
        </p:txBody>
      </p:sp>
    </p:spTree>
    <p:extLst>
      <p:ext uri="{BB962C8B-B14F-4D97-AF65-F5344CB8AC3E}">
        <p14:creationId xmlns:p14="http://schemas.microsoft.com/office/powerpoint/2010/main" val="291717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b="1" dirty="0" smtClean="0"/>
              <a:t>További információ: </a:t>
            </a:r>
          </a:p>
          <a:p>
            <a:pPr marL="0" indent="0">
              <a:buNone/>
            </a:pPr>
            <a:r>
              <a:rPr lang="hu-HU" dirty="0" smtClean="0"/>
              <a:t>Honlap: </a:t>
            </a:r>
            <a:r>
              <a:rPr lang="hu-HU" dirty="0" smtClean="0">
                <a:hlinkClick r:id="rId2"/>
              </a:rPr>
              <a:t>http://osztondijak.szie.hu/kreditmobilitas</a:t>
            </a:r>
            <a:r>
              <a:rPr lang="hu-HU" dirty="0" smtClean="0"/>
              <a:t> 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Nemzetközi és Külkapcsolati Iroda:</a:t>
            </a:r>
          </a:p>
          <a:p>
            <a:pPr marL="0" indent="0">
              <a:buNone/>
            </a:pPr>
            <a:r>
              <a:rPr lang="hu-HU" dirty="0" smtClean="0"/>
              <a:t>Főépület I. emelet 1005-1007 szoba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Email:</a:t>
            </a:r>
          </a:p>
          <a:p>
            <a:pPr marL="0" indent="0">
              <a:buNone/>
            </a:pPr>
            <a:r>
              <a:rPr lang="hu-HU" dirty="0" err="1" smtClean="0">
                <a:hlinkClick r:id="rId3"/>
              </a:rPr>
              <a:t>Heltai.Zsuzsanna</a:t>
            </a:r>
            <a:r>
              <a:rPr lang="hu-HU" dirty="0" smtClean="0">
                <a:hlinkClick r:id="rId3"/>
              </a:rPr>
              <a:t>@</a:t>
            </a:r>
            <a:r>
              <a:rPr lang="hu-HU" dirty="0" err="1" smtClean="0">
                <a:hlinkClick r:id="rId3"/>
              </a:rPr>
              <a:t>fh.szie.hu</a:t>
            </a:r>
            <a:r>
              <a:rPr 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391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225</Words>
  <Application>Microsoft Office PowerPoint</Application>
  <PresentationFormat>Diavetítés a képernyőre (4:3 oldalarány)</PresentationFormat>
  <Paragraphs>35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Nemzetközi kreditmobilitás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Nemzetközi kreditmobilitás</dc:title>
  <dc:creator>Heltai Zsuzsanna</dc:creator>
  <cp:lastModifiedBy>Heltai Zsuzsanna</cp:lastModifiedBy>
  <cp:revision>24</cp:revision>
  <dcterms:created xsi:type="dcterms:W3CDTF">2017-02-28T08:24:48Z</dcterms:created>
  <dcterms:modified xsi:type="dcterms:W3CDTF">2017-02-28T09:43:36Z</dcterms:modified>
</cp:coreProperties>
</file>