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65" r:id="rId4"/>
    <p:sldId id="266" r:id="rId5"/>
    <p:sldId id="275" r:id="rId6"/>
    <p:sldId id="281" r:id="rId7"/>
    <p:sldId id="278" r:id="rId8"/>
    <p:sldId id="269" r:id="rId9"/>
    <p:sldId id="267" r:id="rId10"/>
    <p:sldId id="282" r:id="rId11"/>
    <p:sldId id="259" r:id="rId12"/>
    <p:sldId id="277" r:id="rId13"/>
    <p:sldId id="268" r:id="rId14"/>
    <p:sldId id="280" r:id="rId15"/>
  </p:sldIdLst>
  <p:sldSz cx="12192000" cy="68580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656D78"/>
        </a:fontRef>
        <a:srgbClr val="656D7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E7D3"/>
          </a:solidFill>
        </a:fill>
      </a:tcStyle>
    </a:wholeTbl>
    <a:band2H>
      <a:tcTxStyle/>
      <a:tcStyle>
        <a:tcBdr/>
        <a:fill>
          <a:solidFill>
            <a:srgbClr val="EAF3EA"/>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6BB6A"/>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6BB6A"/>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6BB6A"/>
          </a:solidFill>
        </a:fill>
      </a:tcStyle>
    </a:firstRow>
  </a:tblStyle>
  <a:tblStyle styleId="{C7B018BB-80A7-4F77-B60F-C8B233D01FF8}" styleName="">
    <a:tblBg/>
    <a:wholeTbl>
      <a:tcTxStyle>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munkalap.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hu-HU"/>
  <c:roundedCorners val="0"/>
  <c:style val="2"/>
  <c:chart>
    <c:autoTitleDeleted val="1"/>
    <c:plotArea>
      <c:layout>
        <c:manualLayout>
          <c:layoutTarget val="inner"/>
          <c:xMode val="edge"/>
          <c:yMode val="edge"/>
          <c:x val="0.10544100000000001"/>
          <c:y val="5.5962900000000003E-2"/>
          <c:w val="0.88955899999999999"/>
          <c:h val="0.71166583298003794"/>
        </c:manualLayout>
      </c:layout>
      <c:barChart>
        <c:barDir val="col"/>
        <c:grouping val="clustered"/>
        <c:varyColors val="0"/>
        <c:ser>
          <c:idx val="0"/>
          <c:order val="0"/>
          <c:tx>
            <c:strRef>
              <c:f>Sheet1!$A$2</c:f>
              <c:strCache>
                <c:ptCount val="1"/>
                <c:pt idx="0">
                  <c:v>Region 1</c:v>
                </c:pt>
              </c:strCache>
            </c:strRef>
          </c:tx>
          <c:spPr>
            <a:solidFill>
              <a:srgbClr val="66BB6A"/>
            </a:solidFill>
            <a:ln w="12700" cap="flat">
              <a:noFill/>
              <a:miter lim="400000"/>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2016/2017 II. félév</c:v>
                </c:pt>
                <c:pt idx="1">
                  <c:v>2017/2018 I. félév</c:v>
                </c:pt>
                <c:pt idx="2">
                  <c:v>2017/2018 II. félév</c:v>
                </c:pt>
                <c:pt idx="3">
                  <c:v>2018/2019 I. félév</c:v>
                </c:pt>
                <c:pt idx="4">
                  <c:v>2018/2019 II. félév</c:v>
                </c:pt>
              </c:strCache>
            </c:strRef>
          </c:cat>
          <c:val>
            <c:numRef>
              <c:f>Sheet1!$B$2:$F$2</c:f>
              <c:numCache>
                <c:formatCode>General</c:formatCode>
                <c:ptCount val="5"/>
                <c:pt idx="0">
                  <c:v>11</c:v>
                </c:pt>
                <c:pt idx="1">
                  <c:v>2</c:v>
                </c:pt>
                <c:pt idx="2">
                  <c:v>20</c:v>
                </c:pt>
                <c:pt idx="3">
                  <c:v>5</c:v>
                </c:pt>
                <c:pt idx="4">
                  <c:v>15</c:v>
                </c:pt>
              </c:numCache>
            </c:numRef>
          </c:val>
          <c:extLst>
            <c:ext xmlns:c16="http://schemas.microsoft.com/office/drawing/2014/chart" uri="{C3380CC4-5D6E-409C-BE32-E72D297353CC}">
              <c16:uniqueId val="{00000000-C2D5-43BE-891F-296C0F4643D8}"/>
            </c:ext>
          </c:extLst>
        </c:ser>
        <c:ser>
          <c:idx val="1"/>
          <c:order val="1"/>
          <c:tx>
            <c:strRef>
              <c:f>Sheet1!$A$3</c:f>
              <c:strCache>
                <c:ptCount val="1"/>
                <c:pt idx="0">
                  <c:v>Region 2</c:v>
                </c:pt>
              </c:strCache>
            </c:strRef>
          </c:tx>
          <c:spPr>
            <a:solidFill>
              <a:srgbClr val="439647"/>
            </a:solidFill>
            <a:ln w="12700" cap="flat">
              <a:noFill/>
              <a:miter lim="400000"/>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2016/2017 II. félév</c:v>
                </c:pt>
                <c:pt idx="1">
                  <c:v>2017/2018 I. félév</c:v>
                </c:pt>
                <c:pt idx="2">
                  <c:v>2017/2018 II. félév</c:v>
                </c:pt>
                <c:pt idx="3">
                  <c:v>2018/2019 I. félév</c:v>
                </c:pt>
                <c:pt idx="4">
                  <c:v>2018/2019 II. félév</c:v>
                </c:pt>
              </c:strCache>
            </c:strRef>
          </c:cat>
          <c:val>
            <c:numRef>
              <c:f>Sheet1!$B$3:$F$3</c:f>
              <c:numCache>
                <c:formatCode>General</c:formatCode>
                <c:ptCount val="5"/>
                <c:pt idx="0">
                  <c:v>3</c:v>
                </c:pt>
                <c:pt idx="1">
                  <c:v>0</c:v>
                </c:pt>
                <c:pt idx="2">
                  <c:v>13</c:v>
                </c:pt>
                <c:pt idx="3">
                  <c:v>4</c:v>
                </c:pt>
                <c:pt idx="4">
                  <c:v>11</c:v>
                </c:pt>
              </c:numCache>
            </c:numRef>
          </c:val>
          <c:extLst>
            <c:ext xmlns:c16="http://schemas.microsoft.com/office/drawing/2014/chart" uri="{C3380CC4-5D6E-409C-BE32-E72D297353CC}">
              <c16:uniqueId val="{00000001-C2D5-43BE-891F-296C0F4643D8}"/>
            </c:ext>
          </c:extLst>
        </c:ser>
        <c:dLbls>
          <c:showLegendKey val="0"/>
          <c:showVal val="0"/>
          <c:showCatName val="0"/>
          <c:showSerName val="0"/>
          <c:showPercent val="0"/>
          <c:showBubbleSize val="0"/>
        </c:dLbls>
        <c:gapWidth val="50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CDEE0"/>
            </a:solidFill>
            <a:prstDash val="solid"/>
            <a:miter lim="400000"/>
          </a:ln>
        </c:spPr>
        <c:txPr>
          <a:bodyPr rot="-2700000"/>
          <a:lstStyle/>
          <a:p>
            <a:pPr>
              <a:defRPr sz="1200" b="0" i="0" u="none" strike="noStrike">
                <a:solidFill>
                  <a:srgbClr val="656D78"/>
                </a:solidFill>
                <a:latin typeface="Open Sans Light"/>
              </a:defRPr>
            </a:pPr>
            <a:endParaRPr lang="hu-HU"/>
          </a:p>
        </c:txPr>
        <c:crossAx val="2094734553"/>
        <c:crosses val="autoZero"/>
        <c:auto val="1"/>
        <c:lblAlgn val="ctr"/>
        <c:lblOffset val="100"/>
        <c:noMultiLvlLbl val="1"/>
      </c:catAx>
      <c:valAx>
        <c:axId val="2094734553"/>
        <c:scaling>
          <c:orientation val="minMax"/>
          <c:max val="20"/>
          <c:min val="0"/>
        </c:scaling>
        <c:delete val="0"/>
        <c:axPos val="l"/>
        <c:majorGridlines>
          <c:spPr>
            <a:ln w="12700" cap="flat">
              <a:solidFill>
                <a:srgbClr val="DCDEE0"/>
              </a:solidFill>
              <a:prstDash val="solid"/>
              <a:miter lim="400000"/>
            </a:ln>
          </c:spPr>
        </c:majorGridlines>
        <c:numFmt formatCode="#,##0" sourceLinked="0"/>
        <c:majorTickMark val="none"/>
        <c:minorTickMark val="none"/>
        <c:tickLblPos val="nextTo"/>
        <c:spPr>
          <a:ln w="12700" cap="flat">
            <a:noFill/>
            <a:prstDash val="solid"/>
            <a:miter lim="400000"/>
          </a:ln>
        </c:spPr>
        <c:txPr>
          <a:bodyPr rot="-2700000"/>
          <a:lstStyle/>
          <a:p>
            <a:pPr>
              <a:defRPr sz="1200" b="0" i="0" u="none" strike="noStrike">
                <a:solidFill>
                  <a:srgbClr val="656D78"/>
                </a:solidFill>
                <a:latin typeface="Open Sans Light"/>
              </a:defRPr>
            </a:pPr>
            <a:endParaRPr lang="hu-HU"/>
          </a:p>
        </c:txPr>
        <c:crossAx val="2094734552"/>
        <c:crosses val="autoZero"/>
        <c:crossBetween val="between"/>
        <c:majorUnit val="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07950" y="739775"/>
            <a:ext cx="6581775" cy="3703638"/>
          </a:xfrm>
          <a:prstGeom prst="rect">
            <a:avLst/>
          </a:prstGeom>
        </p:spPr>
        <p:txBody>
          <a:bodyPr/>
          <a:lstStyle/>
          <a:p>
            <a:endParaRPr/>
          </a:p>
        </p:txBody>
      </p:sp>
      <p:sp>
        <p:nvSpPr>
          <p:cNvPr id="55" name="Shape 55"/>
          <p:cNvSpPr>
            <a:spLocks noGrp="1"/>
          </p:cNvSpPr>
          <p:nvPr>
            <p:ph type="body" sz="quarter" idx="1"/>
          </p:nvPr>
        </p:nvSpPr>
        <p:spPr>
          <a:xfrm>
            <a:off x="906357" y="4689515"/>
            <a:ext cx="4984962" cy="4442698"/>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7950" y="739775"/>
            <a:ext cx="6581775" cy="3703638"/>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362370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Üres">
    <p:spTree>
      <p:nvGrpSpPr>
        <p:cNvPr id="1" name=""/>
        <p:cNvGrpSpPr/>
        <p:nvPr/>
      </p:nvGrpSpPr>
      <p:grpSpPr>
        <a:xfrm>
          <a:off x="0" y="0"/>
          <a:ext cx="0" cy="0"/>
          <a:chOff x="0" y="0"/>
          <a:chExt cx="0" cy="0"/>
        </a:xfrm>
      </p:grpSpPr>
      <p:sp>
        <p:nvSpPr>
          <p:cNvPr id="11" name="Diasorszám"/>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Logó fejléc - Alap">
    <p:spTree>
      <p:nvGrpSpPr>
        <p:cNvPr id="1" name=""/>
        <p:cNvGrpSpPr/>
        <p:nvPr/>
      </p:nvGrpSpPr>
      <p:grpSpPr>
        <a:xfrm>
          <a:off x="0" y="0"/>
          <a:ext cx="0" cy="0"/>
          <a:chOff x="0" y="0"/>
          <a:chExt cx="0" cy="0"/>
        </a:xfrm>
      </p:grpSpPr>
      <p:sp>
        <p:nvSpPr>
          <p:cNvPr id="18" name="Vonal"/>
          <p:cNvSpPr/>
          <p:nvPr/>
        </p:nvSpPr>
        <p:spPr>
          <a:xfrm>
            <a:off x="11434040" y="656381"/>
            <a:ext cx="375413" cy="1"/>
          </a:xfrm>
          <a:prstGeom prst="line">
            <a:avLst/>
          </a:prstGeom>
          <a:ln w="25400">
            <a:solidFill>
              <a:srgbClr val="44546A"/>
            </a:solidFill>
            <a:miter lim="400000"/>
          </a:ln>
        </p:spPr>
        <p:txBody>
          <a:bodyPr lIns="0" tIns="0" rIns="0" bIns="0"/>
          <a:lstStyle/>
          <a:p>
            <a:pPr defTabSz="457200">
              <a:defRPr sz="1200">
                <a:solidFill>
                  <a:srgbClr val="000000"/>
                </a:solidFill>
              </a:defRPr>
            </a:pPr>
            <a:endParaRPr/>
          </a:p>
        </p:txBody>
      </p:sp>
      <p:sp>
        <p:nvSpPr>
          <p:cNvPr id="19" name="Diasorszám"/>
          <p:cNvSpPr txBox="1">
            <a:spLocks noGrp="1"/>
          </p:cNvSpPr>
          <p:nvPr>
            <p:ph type="sldNum" sz="quarter" idx="2"/>
          </p:nvPr>
        </p:nvSpPr>
        <p:spPr>
          <a:xfrm>
            <a:off x="11431816" y="439188"/>
            <a:ext cx="154306" cy="152401"/>
          </a:xfrm>
          <a:prstGeom prst="rect">
            <a:avLst/>
          </a:prstGeom>
        </p:spPr>
        <p:txBody>
          <a:bodyPr lIns="0" tIns="0" rIns="0" bIns="0"/>
          <a:lstStyle>
            <a:lvl1pPr algn="ctr">
              <a:defRPr sz="1000">
                <a:solidFill>
                  <a:srgbClr val="44546A"/>
                </a:solidFill>
                <a:latin typeface="Montserrat Bold"/>
                <a:ea typeface="Montserrat Bold"/>
                <a:cs typeface="Montserrat Bold"/>
                <a:sym typeface="Montserrat Bold"/>
              </a:defRPr>
            </a:lvl1pPr>
          </a:lstStyle>
          <a:p>
            <a:fld id="{86CB4B4D-7CA3-9044-876B-883B54F8677D}" type="slidenum">
              <a:t>‹#›</a:t>
            </a:fld>
            <a:endParaRPr/>
          </a:p>
        </p:txBody>
      </p:sp>
      <p:pic>
        <p:nvPicPr>
          <p:cNvPr id="20" name="Kép" descr="Kép"/>
          <p:cNvPicPr>
            <a:picLocks noChangeAspect="1"/>
          </p:cNvPicPr>
          <p:nvPr/>
        </p:nvPicPr>
        <p:blipFill>
          <a:blip r:embed="rId2">
            <a:extLst/>
          </a:blip>
          <a:stretch>
            <a:fillRect/>
          </a:stretch>
        </p:blipFill>
        <p:spPr>
          <a:xfrm>
            <a:off x="609600" y="338823"/>
            <a:ext cx="4639877" cy="635117"/>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iktogram fejléc">
    <p:spTree>
      <p:nvGrpSpPr>
        <p:cNvPr id="1" name=""/>
        <p:cNvGrpSpPr/>
        <p:nvPr/>
      </p:nvGrpSpPr>
      <p:grpSpPr>
        <a:xfrm>
          <a:off x="0" y="0"/>
          <a:ext cx="0" cy="0"/>
          <a:chOff x="0" y="0"/>
          <a:chExt cx="0" cy="0"/>
        </a:xfrm>
      </p:grpSpPr>
      <p:sp>
        <p:nvSpPr>
          <p:cNvPr id="27" name="Vonal"/>
          <p:cNvSpPr/>
          <p:nvPr/>
        </p:nvSpPr>
        <p:spPr>
          <a:xfrm>
            <a:off x="11434040" y="656381"/>
            <a:ext cx="375413" cy="1"/>
          </a:xfrm>
          <a:prstGeom prst="line">
            <a:avLst/>
          </a:prstGeom>
          <a:ln w="25400">
            <a:solidFill>
              <a:srgbClr val="44546A"/>
            </a:solidFill>
            <a:miter lim="400000"/>
          </a:ln>
        </p:spPr>
        <p:txBody>
          <a:bodyPr lIns="0" tIns="0" rIns="0" bIns="0"/>
          <a:lstStyle/>
          <a:p>
            <a:pPr defTabSz="457200">
              <a:defRPr sz="1200">
                <a:solidFill>
                  <a:srgbClr val="000000"/>
                </a:solidFill>
              </a:defRPr>
            </a:pPr>
            <a:endParaRPr/>
          </a:p>
        </p:txBody>
      </p:sp>
      <p:sp>
        <p:nvSpPr>
          <p:cNvPr id="28" name="Diasorszám"/>
          <p:cNvSpPr txBox="1">
            <a:spLocks noGrp="1"/>
          </p:cNvSpPr>
          <p:nvPr>
            <p:ph type="sldNum" sz="quarter" idx="2"/>
          </p:nvPr>
        </p:nvSpPr>
        <p:spPr>
          <a:xfrm>
            <a:off x="11330216" y="439188"/>
            <a:ext cx="251788" cy="152401"/>
          </a:xfrm>
          <a:prstGeom prst="rect">
            <a:avLst/>
          </a:prstGeom>
        </p:spPr>
        <p:txBody>
          <a:bodyPr wrap="square" lIns="0" tIns="0" rIns="0" bIns="0"/>
          <a:lstStyle>
            <a:lvl1pPr>
              <a:defRPr sz="1000">
                <a:solidFill>
                  <a:srgbClr val="44546A"/>
                </a:solidFill>
                <a:latin typeface="Montserrat Bold"/>
                <a:ea typeface="Montserrat Bold"/>
                <a:cs typeface="Montserrat Bold"/>
                <a:sym typeface="Montserrat Bold"/>
              </a:defRPr>
            </a:lvl1pPr>
          </a:lstStyle>
          <a:p>
            <a:fld id="{86CB4B4D-7CA3-9044-876B-883B54F8677D}" type="slidenum">
              <a:t>‹#›</a:t>
            </a:fld>
            <a:endParaRPr/>
          </a:p>
        </p:txBody>
      </p:sp>
      <p:pic>
        <p:nvPicPr>
          <p:cNvPr id="29" name="Kép" descr="Kép"/>
          <p:cNvPicPr>
            <a:picLocks noChangeAspect="1"/>
          </p:cNvPicPr>
          <p:nvPr/>
        </p:nvPicPr>
        <p:blipFill>
          <a:blip r:embed="rId2">
            <a:extLst/>
          </a:blip>
          <a:stretch>
            <a:fillRect/>
          </a:stretch>
        </p:blipFill>
        <p:spPr>
          <a:xfrm>
            <a:off x="613560" y="353528"/>
            <a:ext cx="1656155" cy="605707"/>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Hegyes háttér">
    <p:bg>
      <p:bgPr>
        <a:solidFill>
          <a:srgbClr val="66BB6A"/>
        </a:solidFill>
        <a:effectLst/>
      </p:bgPr>
    </p:bg>
    <p:spTree>
      <p:nvGrpSpPr>
        <p:cNvPr id="1" name=""/>
        <p:cNvGrpSpPr/>
        <p:nvPr/>
      </p:nvGrpSpPr>
      <p:grpSpPr>
        <a:xfrm>
          <a:off x="0" y="0"/>
          <a:ext cx="0" cy="0"/>
          <a:chOff x="0" y="0"/>
          <a:chExt cx="0" cy="0"/>
        </a:xfrm>
      </p:grpSpPr>
      <p:sp>
        <p:nvSpPr>
          <p:cNvPr id="36" name="Háromszög"/>
          <p:cNvSpPr/>
          <p:nvPr/>
        </p:nvSpPr>
        <p:spPr>
          <a:xfrm>
            <a:off x="-2867637" y="5640737"/>
            <a:ext cx="3619163" cy="1232909"/>
          </a:xfrm>
          <a:prstGeom prst="triangle">
            <a:avLst/>
          </a:prstGeom>
          <a:solidFill>
            <a:srgbClr val="FFFFFF">
              <a:alpha val="70000"/>
            </a:srgbClr>
          </a:solidFill>
          <a:ln w="12700">
            <a:miter lim="400000"/>
          </a:ln>
        </p:spPr>
        <p:txBody>
          <a:bodyPr lIns="45719" rIns="45719" anchor="ctr"/>
          <a:lstStyle/>
          <a:p>
            <a:pPr algn="ctr">
              <a:defRPr sz="900">
                <a:solidFill>
                  <a:srgbClr val="FFFFFF"/>
                </a:solidFill>
              </a:defRPr>
            </a:pPr>
            <a:endParaRPr/>
          </a:p>
        </p:txBody>
      </p:sp>
      <p:sp>
        <p:nvSpPr>
          <p:cNvPr id="37" name="Háromszög"/>
          <p:cNvSpPr/>
          <p:nvPr/>
        </p:nvSpPr>
        <p:spPr>
          <a:xfrm>
            <a:off x="115296" y="5062597"/>
            <a:ext cx="3619164" cy="1795405"/>
          </a:xfrm>
          <a:prstGeom prst="triangle">
            <a:avLst/>
          </a:prstGeom>
          <a:solidFill>
            <a:srgbClr val="FFFFFF"/>
          </a:solidFill>
          <a:ln w="12700">
            <a:miter lim="400000"/>
          </a:ln>
        </p:spPr>
        <p:txBody>
          <a:bodyPr lIns="45719" rIns="45719" anchor="ctr"/>
          <a:lstStyle/>
          <a:p>
            <a:pPr algn="ctr">
              <a:defRPr sz="900">
                <a:solidFill>
                  <a:srgbClr val="FFFFFF"/>
                </a:solidFill>
              </a:defRPr>
            </a:pPr>
            <a:endParaRPr/>
          </a:p>
        </p:txBody>
      </p:sp>
      <p:sp>
        <p:nvSpPr>
          <p:cNvPr id="38" name="Háromszög"/>
          <p:cNvSpPr/>
          <p:nvPr/>
        </p:nvSpPr>
        <p:spPr>
          <a:xfrm>
            <a:off x="2354307" y="5776223"/>
            <a:ext cx="2213688" cy="1098172"/>
          </a:xfrm>
          <a:prstGeom prst="triangle">
            <a:avLst/>
          </a:prstGeom>
          <a:solidFill>
            <a:srgbClr val="FFFFFF">
              <a:alpha val="75000"/>
            </a:srgbClr>
          </a:solidFill>
          <a:ln w="12700">
            <a:miter lim="400000"/>
          </a:ln>
        </p:spPr>
        <p:txBody>
          <a:bodyPr lIns="45719" rIns="45719" anchor="ctr"/>
          <a:lstStyle/>
          <a:p>
            <a:pPr algn="ctr">
              <a:defRPr sz="900">
                <a:solidFill>
                  <a:srgbClr val="FFFFFF"/>
                </a:solidFill>
              </a:defRPr>
            </a:pPr>
            <a:endParaRPr/>
          </a:p>
        </p:txBody>
      </p:sp>
      <p:sp>
        <p:nvSpPr>
          <p:cNvPr id="39" name="Háromszög"/>
          <p:cNvSpPr/>
          <p:nvPr/>
        </p:nvSpPr>
        <p:spPr>
          <a:xfrm>
            <a:off x="7464320" y="5088482"/>
            <a:ext cx="3619163" cy="1764034"/>
          </a:xfrm>
          <a:prstGeom prst="triangle">
            <a:avLst/>
          </a:prstGeom>
          <a:solidFill>
            <a:srgbClr val="FFFFFF">
              <a:alpha val="70000"/>
            </a:srgbClr>
          </a:solidFill>
          <a:ln w="12700">
            <a:miter lim="400000"/>
          </a:ln>
        </p:spPr>
        <p:txBody>
          <a:bodyPr lIns="45719" rIns="45719" anchor="ctr"/>
          <a:lstStyle/>
          <a:p>
            <a:pPr algn="ctr">
              <a:defRPr sz="900">
                <a:solidFill>
                  <a:srgbClr val="FFFFFF"/>
                </a:solidFill>
              </a:defRPr>
            </a:pPr>
            <a:endParaRPr/>
          </a:p>
        </p:txBody>
      </p:sp>
      <p:sp>
        <p:nvSpPr>
          <p:cNvPr id="40" name="Háromszög"/>
          <p:cNvSpPr/>
          <p:nvPr/>
        </p:nvSpPr>
        <p:spPr>
          <a:xfrm>
            <a:off x="8941290" y="3627713"/>
            <a:ext cx="6515428" cy="3232188"/>
          </a:xfrm>
          <a:prstGeom prst="triangle">
            <a:avLst/>
          </a:prstGeom>
          <a:solidFill>
            <a:srgbClr val="FFFFFF"/>
          </a:solidFill>
          <a:ln w="12700">
            <a:miter lim="400000"/>
          </a:ln>
        </p:spPr>
        <p:txBody>
          <a:bodyPr lIns="45719" rIns="45719" anchor="ctr"/>
          <a:lstStyle/>
          <a:p>
            <a:pPr algn="ctr">
              <a:defRPr sz="900">
                <a:solidFill>
                  <a:srgbClr val="FFFFFF"/>
                </a:solidFill>
              </a:defRPr>
            </a:pPr>
            <a:endParaRPr/>
          </a:p>
        </p:txBody>
      </p:sp>
      <p:sp>
        <p:nvSpPr>
          <p:cNvPr id="41" name="Négyszög"/>
          <p:cNvSpPr txBox="1">
            <a:spLocks noGrp="1"/>
          </p:cNvSpPr>
          <p:nvPr>
            <p:ph type="body" sz="quarter" idx="13"/>
          </p:nvPr>
        </p:nvSpPr>
        <p:spPr>
          <a:xfrm>
            <a:off x="4648122" y="3574801"/>
            <a:ext cx="5746256" cy="924477"/>
          </a:xfrm>
          <a:prstGeom prst="rect">
            <a:avLst/>
          </a:prstGeom>
        </p:spPr>
        <p:txBody>
          <a:bodyPr anchor="ctr">
            <a:noAutofit/>
          </a:bodyPr>
          <a:lstStyle>
            <a:lvl1pPr marL="0" indent="0">
              <a:lnSpc>
                <a:spcPct val="100000"/>
              </a:lnSpc>
              <a:buSzTx/>
              <a:buFontTx/>
              <a:buNone/>
              <a:defRPr sz="7500" b="1" spc="-100">
                <a:solidFill>
                  <a:srgbClr val="FFFFFF"/>
                </a:solidFill>
              </a:defRPr>
            </a:lvl1pPr>
          </a:lstStyle>
          <a:p>
            <a:r>
              <a:t> </a:t>
            </a:r>
          </a:p>
        </p:txBody>
      </p:sp>
      <p:sp>
        <p:nvSpPr>
          <p:cNvPr id="42" name="Négyszög"/>
          <p:cNvSpPr txBox="1">
            <a:spLocks noGrp="1"/>
          </p:cNvSpPr>
          <p:nvPr>
            <p:ph type="body" sz="quarter" idx="14"/>
          </p:nvPr>
        </p:nvSpPr>
        <p:spPr>
          <a:xfrm>
            <a:off x="1061406" y="2706750"/>
            <a:ext cx="2542664" cy="354166"/>
          </a:xfrm>
          <a:prstGeom prst="rect">
            <a:avLst/>
          </a:prstGeom>
        </p:spPr>
        <p:txBody>
          <a:bodyPr anchor="ctr">
            <a:noAutofit/>
          </a:bodyPr>
          <a:lstStyle>
            <a:lvl1pPr marL="0" indent="0">
              <a:lnSpc>
                <a:spcPct val="150000"/>
              </a:lnSpc>
              <a:buSzTx/>
              <a:buFontTx/>
              <a:buNone/>
              <a:defRPr sz="1400" b="1">
                <a:solidFill>
                  <a:srgbClr val="FFFFFF">
                    <a:alpha val="80000"/>
                  </a:srgbClr>
                </a:solidFill>
              </a:defRPr>
            </a:lvl1pPr>
          </a:lstStyle>
          <a:p>
            <a:r>
              <a:t> </a:t>
            </a:r>
          </a:p>
        </p:txBody>
      </p:sp>
      <p:sp>
        <p:nvSpPr>
          <p:cNvPr id="43" name="Négyszög"/>
          <p:cNvSpPr txBox="1">
            <a:spLocks noGrp="1"/>
          </p:cNvSpPr>
          <p:nvPr>
            <p:ph type="body" sz="quarter" idx="15"/>
          </p:nvPr>
        </p:nvSpPr>
        <p:spPr>
          <a:xfrm>
            <a:off x="1061406" y="3244361"/>
            <a:ext cx="2542663" cy="1267419"/>
          </a:xfrm>
          <a:prstGeom prst="rect">
            <a:avLst/>
          </a:prstGeom>
        </p:spPr>
        <p:txBody>
          <a:bodyPr anchor="ctr">
            <a:noAutofit/>
          </a:bodyPr>
          <a:lstStyle>
            <a:lvl1pPr marL="0" indent="0">
              <a:lnSpc>
                <a:spcPct val="150000"/>
              </a:lnSpc>
              <a:buSzTx/>
              <a:buFontTx/>
              <a:buNone/>
              <a:defRPr>
                <a:solidFill>
                  <a:srgbClr val="FFFFFF">
                    <a:alpha val="80000"/>
                  </a:srgbClr>
                </a:solidFill>
              </a:defRPr>
            </a:lvl1pPr>
          </a:lstStyle>
          <a:p>
            <a:r>
              <a:t> </a:t>
            </a:r>
          </a:p>
        </p:txBody>
      </p:sp>
      <p:sp>
        <p:nvSpPr>
          <p:cNvPr id="44" name="Négyszög"/>
          <p:cNvSpPr txBox="1">
            <a:spLocks noGrp="1"/>
          </p:cNvSpPr>
          <p:nvPr>
            <p:ph type="body" sz="quarter" idx="16"/>
          </p:nvPr>
        </p:nvSpPr>
        <p:spPr>
          <a:xfrm>
            <a:off x="4653514" y="4684393"/>
            <a:ext cx="2542664" cy="354166"/>
          </a:xfrm>
          <a:prstGeom prst="rect">
            <a:avLst/>
          </a:prstGeom>
        </p:spPr>
        <p:txBody>
          <a:bodyPr anchor="ctr">
            <a:noAutofit/>
          </a:bodyPr>
          <a:lstStyle>
            <a:lvl1pPr marL="0" indent="0">
              <a:lnSpc>
                <a:spcPct val="150000"/>
              </a:lnSpc>
              <a:buSzTx/>
              <a:buFontTx/>
              <a:buNone/>
              <a:defRPr sz="1400" b="1">
                <a:solidFill>
                  <a:srgbClr val="FFFFFF">
                    <a:alpha val="80000"/>
                  </a:srgbClr>
                </a:solidFill>
              </a:defRPr>
            </a:lvl1pPr>
          </a:lstStyle>
          <a:p>
            <a:r>
              <a:t> </a:t>
            </a:r>
          </a:p>
        </p:txBody>
      </p:sp>
      <p:sp>
        <p:nvSpPr>
          <p:cNvPr id="45" name="Négyszög"/>
          <p:cNvSpPr txBox="1">
            <a:spLocks noGrp="1"/>
          </p:cNvSpPr>
          <p:nvPr>
            <p:ph type="body" sz="quarter" idx="17"/>
          </p:nvPr>
        </p:nvSpPr>
        <p:spPr>
          <a:xfrm>
            <a:off x="4653512" y="5222004"/>
            <a:ext cx="2542663" cy="1279974"/>
          </a:xfrm>
          <a:prstGeom prst="rect">
            <a:avLst/>
          </a:prstGeom>
        </p:spPr>
        <p:txBody>
          <a:bodyPr anchor="ctr">
            <a:noAutofit/>
          </a:bodyPr>
          <a:lstStyle>
            <a:lvl1pPr marL="0" indent="0">
              <a:lnSpc>
                <a:spcPct val="150000"/>
              </a:lnSpc>
              <a:buSzTx/>
              <a:buFontTx/>
              <a:buNone/>
              <a:defRPr>
                <a:solidFill>
                  <a:srgbClr val="FFFFFF">
                    <a:alpha val="80000"/>
                  </a:srgbClr>
                </a:solidFill>
              </a:defRPr>
            </a:lvl1pPr>
          </a:lstStyle>
          <a:p>
            <a:r>
              <a:t> </a:t>
            </a:r>
          </a:p>
        </p:txBody>
      </p:sp>
      <p:sp>
        <p:nvSpPr>
          <p:cNvPr id="46" name="Négyszög"/>
          <p:cNvSpPr txBox="1">
            <a:spLocks noGrp="1"/>
          </p:cNvSpPr>
          <p:nvPr>
            <p:ph type="body" sz="quarter" idx="18"/>
          </p:nvPr>
        </p:nvSpPr>
        <p:spPr>
          <a:xfrm>
            <a:off x="8263436" y="2706750"/>
            <a:ext cx="2542664" cy="354166"/>
          </a:xfrm>
          <a:prstGeom prst="rect">
            <a:avLst/>
          </a:prstGeom>
        </p:spPr>
        <p:txBody>
          <a:bodyPr anchor="ctr">
            <a:noAutofit/>
          </a:bodyPr>
          <a:lstStyle>
            <a:lvl1pPr marL="0" indent="0">
              <a:lnSpc>
                <a:spcPct val="150000"/>
              </a:lnSpc>
              <a:buSzTx/>
              <a:buFontTx/>
              <a:buNone/>
              <a:defRPr sz="1400" b="1">
                <a:solidFill>
                  <a:srgbClr val="FFFFFF">
                    <a:alpha val="80000"/>
                  </a:srgbClr>
                </a:solidFill>
              </a:defRPr>
            </a:lvl1pPr>
          </a:lstStyle>
          <a:p>
            <a:r>
              <a:t> </a:t>
            </a:r>
          </a:p>
        </p:txBody>
      </p:sp>
      <p:sp>
        <p:nvSpPr>
          <p:cNvPr id="47" name="Négyszög"/>
          <p:cNvSpPr txBox="1">
            <a:spLocks noGrp="1"/>
          </p:cNvSpPr>
          <p:nvPr>
            <p:ph type="body" sz="quarter" idx="19"/>
          </p:nvPr>
        </p:nvSpPr>
        <p:spPr>
          <a:xfrm>
            <a:off x="8263435" y="3244362"/>
            <a:ext cx="2542663" cy="1279974"/>
          </a:xfrm>
          <a:prstGeom prst="rect">
            <a:avLst/>
          </a:prstGeom>
        </p:spPr>
        <p:txBody>
          <a:bodyPr anchor="ctr">
            <a:noAutofit/>
          </a:bodyPr>
          <a:lstStyle>
            <a:lvl1pPr marL="0" indent="0">
              <a:lnSpc>
                <a:spcPct val="150000"/>
              </a:lnSpc>
              <a:buSzTx/>
              <a:buFontTx/>
              <a:buNone/>
              <a:defRPr>
                <a:solidFill>
                  <a:srgbClr val="FFFFFF">
                    <a:alpha val="80000"/>
                  </a:srgbClr>
                </a:solidFill>
              </a:defRPr>
            </a:lvl1pPr>
          </a:lstStyle>
          <a:p>
            <a:r>
              <a:t> </a:t>
            </a:r>
          </a:p>
        </p:txBody>
      </p:sp>
      <p:sp>
        <p:nvSpPr>
          <p:cNvPr id="48" name="Diasorszám"/>
          <p:cNvSpPr txBox="1">
            <a:spLocks noGrp="1"/>
          </p:cNvSpPr>
          <p:nvPr>
            <p:ph type="sldNum" sz="quarter" idx="2"/>
          </p:nvPr>
        </p:nvSpPr>
        <p:spPr>
          <a:xfrm>
            <a:off x="5892800" y="6018530"/>
            <a:ext cx="2844800" cy="307341"/>
          </a:xfrm>
          <a:prstGeom prst="rect">
            <a:avLst/>
          </a:prstGeom>
        </p:spPr>
        <p:txBody>
          <a:bodyPr wrap="square"/>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ímszöveg"/>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Címszöveg</a:t>
            </a:r>
          </a:p>
        </p:txBody>
      </p:sp>
      <p:sp>
        <p:nvSpPr>
          <p:cNvPr id="3" name="1. szövegtörzsszint…"/>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1. szövegtörzsszint</a:t>
            </a:r>
          </a:p>
          <a:p>
            <a:pPr lvl="1"/>
            <a:r>
              <a:t>2. szövegtörzsszint</a:t>
            </a:r>
          </a:p>
          <a:p>
            <a:pPr lvl="2"/>
            <a:r>
              <a:t>3. szövegtörzsszint</a:t>
            </a:r>
          </a:p>
          <a:p>
            <a:pPr lvl="3"/>
            <a:r>
              <a:t>4. szövegtörzsszint</a:t>
            </a:r>
          </a:p>
          <a:p>
            <a:pPr lvl="4"/>
            <a:r>
              <a:t>5. szövegtörzsszint</a:t>
            </a:r>
          </a:p>
        </p:txBody>
      </p:sp>
      <p:sp>
        <p:nvSpPr>
          <p:cNvPr id="4" name="Diasorszám"/>
          <p:cNvSpPr txBox="1">
            <a:spLocks noGrp="1"/>
          </p:cNvSpPr>
          <p:nvPr>
            <p:ph type="sldNum" sz="quarter" idx="2"/>
          </p:nvPr>
        </p:nvSpPr>
        <p:spPr>
          <a:xfrm>
            <a:off x="11075382" y="6385242"/>
            <a:ext cx="278418" cy="307341"/>
          </a:xfrm>
          <a:prstGeom prst="rect">
            <a:avLst/>
          </a:prstGeom>
          <a:ln w="12700">
            <a:miter lim="400000"/>
          </a:ln>
        </p:spPr>
        <p:txBody>
          <a:bodyPr wrap="none" lIns="45719" rIns="45719" anchor="ctr">
            <a:spAutoFit/>
          </a:bodyPr>
          <a:lstStyle>
            <a:lvl1pPr algn="r">
              <a:defRPr sz="1200">
                <a:solidFill>
                  <a:srgbClr val="9EA1A7"/>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914400" latinLnBrk="0">
        <a:lnSpc>
          <a:spcPct val="90000"/>
        </a:lnSpc>
        <a:spcBef>
          <a:spcPts val="0"/>
        </a:spcBef>
        <a:spcAft>
          <a:spcPts val="0"/>
        </a:spcAft>
        <a:buClrTx/>
        <a:buSzTx/>
        <a:buFontTx/>
        <a:buNone/>
        <a:tabLst/>
        <a:defRPr sz="4400" b="0" i="0" u="none" strike="noStrike" cap="none" spc="0" baseline="0">
          <a:ln>
            <a:noFill/>
          </a:ln>
          <a:solidFill>
            <a:srgbClr val="656D78"/>
          </a:solidFill>
          <a:uFillTx/>
          <a:latin typeface="+mj-lt"/>
          <a:ea typeface="+mj-ea"/>
          <a:cs typeface="+mj-cs"/>
          <a:sym typeface="Open Sans Light"/>
        </a:defRPr>
      </a:lvl1pPr>
      <a:lvl2pPr marL="0" marR="0" indent="228600" algn="l" defTabSz="914400" latinLnBrk="0">
        <a:lnSpc>
          <a:spcPct val="90000"/>
        </a:lnSpc>
        <a:spcBef>
          <a:spcPts val="0"/>
        </a:spcBef>
        <a:spcAft>
          <a:spcPts val="0"/>
        </a:spcAft>
        <a:buClrTx/>
        <a:buSzTx/>
        <a:buFontTx/>
        <a:buNone/>
        <a:tabLst/>
        <a:defRPr sz="4400" b="0" i="0" u="none" strike="noStrike" cap="none" spc="0" baseline="0">
          <a:ln>
            <a:noFill/>
          </a:ln>
          <a:solidFill>
            <a:srgbClr val="656D78"/>
          </a:solidFill>
          <a:uFillTx/>
          <a:latin typeface="+mj-lt"/>
          <a:ea typeface="+mj-ea"/>
          <a:cs typeface="+mj-cs"/>
          <a:sym typeface="Open Sans Light"/>
        </a:defRPr>
      </a:lvl2pPr>
      <a:lvl3pPr marL="0" marR="0" indent="457200" algn="l" defTabSz="914400" latinLnBrk="0">
        <a:lnSpc>
          <a:spcPct val="90000"/>
        </a:lnSpc>
        <a:spcBef>
          <a:spcPts val="0"/>
        </a:spcBef>
        <a:spcAft>
          <a:spcPts val="0"/>
        </a:spcAft>
        <a:buClrTx/>
        <a:buSzTx/>
        <a:buFontTx/>
        <a:buNone/>
        <a:tabLst/>
        <a:defRPr sz="4400" b="0" i="0" u="none" strike="noStrike" cap="none" spc="0" baseline="0">
          <a:ln>
            <a:noFill/>
          </a:ln>
          <a:solidFill>
            <a:srgbClr val="656D78"/>
          </a:solidFill>
          <a:uFillTx/>
          <a:latin typeface="+mj-lt"/>
          <a:ea typeface="+mj-ea"/>
          <a:cs typeface="+mj-cs"/>
          <a:sym typeface="Open Sans Light"/>
        </a:defRPr>
      </a:lvl3pPr>
      <a:lvl4pPr marL="0" marR="0" indent="685800" algn="l" defTabSz="914400" latinLnBrk="0">
        <a:lnSpc>
          <a:spcPct val="90000"/>
        </a:lnSpc>
        <a:spcBef>
          <a:spcPts val="0"/>
        </a:spcBef>
        <a:spcAft>
          <a:spcPts val="0"/>
        </a:spcAft>
        <a:buClrTx/>
        <a:buSzTx/>
        <a:buFontTx/>
        <a:buNone/>
        <a:tabLst/>
        <a:defRPr sz="4400" b="0" i="0" u="none" strike="noStrike" cap="none" spc="0" baseline="0">
          <a:ln>
            <a:noFill/>
          </a:ln>
          <a:solidFill>
            <a:srgbClr val="656D78"/>
          </a:solidFill>
          <a:uFillTx/>
          <a:latin typeface="+mj-lt"/>
          <a:ea typeface="+mj-ea"/>
          <a:cs typeface="+mj-cs"/>
          <a:sym typeface="Open Sans Light"/>
        </a:defRPr>
      </a:lvl4pPr>
      <a:lvl5pPr marL="0" marR="0" indent="914400" algn="l" defTabSz="914400" latinLnBrk="0">
        <a:lnSpc>
          <a:spcPct val="90000"/>
        </a:lnSpc>
        <a:spcBef>
          <a:spcPts val="0"/>
        </a:spcBef>
        <a:spcAft>
          <a:spcPts val="0"/>
        </a:spcAft>
        <a:buClrTx/>
        <a:buSzTx/>
        <a:buFontTx/>
        <a:buNone/>
        <a:tabLst/>
        <a:defRPr sz="4400" b="0" i="0" u="none" strike="noStrike" cap="none" spc="0" baseline="0">
          <a:ln>
            <a:noFill/>
          </a:ln>
          <a:solidFill>
            <a:srgbClr val="656D78"/>
          </a:solidFill>
          <a:uFillTx/>
          <a:latin typeface="+mj-lt"/>
          <a:ea typeface="+mj-ea"/>
          <a:cs typeface="+mj-cs"/>
          <a:sym typeface="Open Sans Light"/>
        </a:defRPr>
      </a:lvl5pPr>
      <a:lvl6pPr marL="0" marR="0" indent="1143000" algn="l" defTabSz="914400" latinLnBrk="0">
        <a:lnSpc>
          <a:spcPct val="90000"/>
        </a:lnSpc>
        <a:spcBef>
          <a:spcPts val="0"/>
        </a:spcBef>
        <a:spcAft>
          <a:spcPts val="0"/>
        </a:spcAft>
        <a:buClrTx/>
        <a:buSzTx/>
        <a:buFontTx/>
        <a:buNone/>
        <a:tabLst/>
        <a:defRPr sz="4400" b="0" i="0" u="none" strike="noStrike" cap="none" spc="0" baseline="0">
          <a:ln>
            <a:noFill/>
          </a:ln>
          <a:solidFill>
            <a:srgbClr val="656D78"/>
          </a:solidFill>
          <a:uFillTx/>
          <a:latin typeface="+mj-lt"/>
          <a:ea typeface="+mj-ea"/>
          <a:cs typeface="+mj-cs"/>
          <a:sym typeface="Open Sans Light"/>
        </a:defRPr>
      </a:lvl6pPr>
      <a:lvl7pPr marL="0" marR="0" indent="1371600" algn="l" defTabSz="914400" latinLnBrk="0">
        <a:lnSpc>
          <a:spcPct val="90000"/>
        </a:lnSpc>
        <a:spcBef>
          <a:spcPts val="0"/>
        </a:spcBef>
        <a:spcAft>
          <a:spcPts val="0"/>
        </a:spcAft>
        <a:buClrTx/>
        <a:buSzTx/>
        <a:buFontTx/>
        <a:buNone/>
        <a:tabLst/>
        <a:defRPr sz="4400" b="0" i="0" u="none" strike="noStrike" cap="none" spc="0" baseline="0">
          <a:ln>
            <a:noFill/>
          </a:ln>
          <a:solidFill>
            <a:srgbClr val="656D78"/>
          </a:solidFill>
          <a:uFillTx/>
          <a:latin typeface="+mj-lt"/>
          <a:ea typeface="+mj-ea"/>
          <a:cs typeface="+mj-cs"/>
          <a:sym typeface="Open Sans Light"/>
        </a:defRPr>
      </a:lvl7pPr>
      <a:lvl8pPr marL="0" marR="0" indent="1600200" algn="l" defTabSz="914400" latinLnBrk="0">
        <a:lnSpc>
          <a:spcPct val="90000"/>
        </a:lnSpc>
        <a:spcBef>
          <a:spcPts val="0"/>
        </a:spcBef>
        <a:spcAft>
          <a:spcPts val="0"/>
        </a:spcAft>
        <a:buClrTx/>
        <a:buSzTx/>
        <a:buFontTx/>
        <a:buNone/>
        <a:tabLst/>
        <a:defRPr sz="4400" b="0" i="0" u="none" strike="noStrike" cap="none" spc="0" baseline="0">
          <a:ln>
            <a:noFill/>
          </a:ln>
          <a:solidFill>
            <a:srgbClr val="656D78"/>
          </a:solidFill>
          <a:uFillTx/>
          <a:latin typeface="+mj-lt"/>
          <a:ea typeface="+mj-ea"/>
          <a:cs typeface="+mj-cs"/>
          <a:sym typeface="Open Sans Light"/>
        </a:defRPr>
      </a:lvl8pPr>
      <a:lvl9pPr marL="0" marR="0" indent="1828800" algn="l" defTabSz="914400" latinLnBrk="0">
        <a:lnSpc>
          <a:spcPct val="90000"/>
        </a:lnSpc>
        <a:spcBef>
          <a:spcPts val="0"/>
        </a:spcBef>
        <a:spcAft>
          <a:spcPts val="0"/>
        </a:spcAft>
        <a:buClrTx/>
        <a:buSzTx/>
        <a:buFontTx/>
        <a:buNone/>
        <a:tabLst/>
        <a:defRPr sz="4400" b="0" i="0" u="none" strike="noStrike" cap="none" spc="0" baseline="0">
          <a:ln>
            <a:noFill/>
          </a:ln>
          <a:solidFill>
            <a:srgbClr val="656D78"/>
          </a:solidFill>
          <a:uFillTx/>
          <a:latin typeface="+mj-lt"/>
          <a:ea typeface="+mj-ea"/>
          <a:cs typeface="+mj-cs"/>
          <a:sym typeface="Open Sans Light"/>
        </a:defRPr>
      </a:lvl9pPr>
    </p:titleStyle>
    <p:bodyStyle>
      <a:lvl1pPr marL="228600" marR="0" indent="-228600" algn="l" defTabSz="914400" rtl="0" latinLnBrk="0">
        <a:lnSpc>
          <a:spcPct val="90000"/>
        </a:lnSpc>
        <a:spcBef>
          <a:spcPts val="1000"/>
        </a:spcBef>
        <a:spcAft>
          <a:spcPts val="0"/>
        </a:spcAft>
        <a:buClrTx/>
        <a:buSzPct val="100000"/>
        <a:buFont typeface="Open Sans"/>
        <a:buChar char="•"/>
        <a:tabLst/>
        <a:defRPr sz="2800" b="0" i="0" u="none" strike="noStrike" cap="none" spc="0" baseline="0">
          <a:ln>
            <a:noFill/>
          </a:ln>
          <a:solidFill>
            <a:srgbClr val="656D78"/>
          </a:solidFill>
          <a:uFillTx/>
          <a:latin typeface="+mn-lt"/>
          <a:ea typeface="+mn-ea"/>
          <a:cs typeface="+mn-cs"/>
          <a:sym typeface="Open Sans"/>
        </a:defRPr>
      </a:lvl1pPr>
      <a:lvl2pPr marL="723900" marR="0" indent="-266700" algn="l" defTabSz="914400" rtl="0" latinLnBrk="0">
        <a:lnSpc>
          <a:spcPct val="90000"/>
        </a:lnSpc>
        <a:spcBef>
          <a:spcPts val="1000"/>
        </a:spcBef>
        <a:spcAft>
          <a:spcPts val="0"/>
        </a:spcAft>
        <a:buClrTx/>
        <a:buSzPct val="100000"/>
        <a:buFont typeface="Open Sans"/>
        <a:buChar char="•"/>
        <a:tabLst/>
        <a:defRPr sz="2800" b="0" i="0" u="none" strike="noStrike" cap="none" spc="0" baseline="0">
          <a:ln>
            <a:noFill/>
          </a:ln>
          <a:solidFill>
            <a:srgbClr val="656D78"/>
          </a:solidFill>
          <a:uFillTx/>
          <a:latin typeface="+mn-lt"/>
          <a:ea typeface="+mn-ea"/>
          <a:cs typeface="+mn-cs"/>
          <a:sym typeface="Open Sans"/>
        </a:defRPr>
      </a:lvl2pPr>
      <a:lvl3pPr marL="1234439" marR="0" indent="-320039" algn="l" defTabSz="914400" rtl="0" latinLnBrk="0">
        <a:lnSpc>
          <a:spcPct val="90000"/>
        </a:lnSpc>
        <a:spcBef>
          <a:spcPts val="1000"/>
        </a:spcBef>
        <a:spcAft>
          <a:spcPts val="0"/>
        </a:spcAft>
        <a:buClrTx/>
        <a:buSzPct val="100000"/>
        <a:buFont typeface="Open Sans"/>
        <a:buChar char="•"/>
        <a:tabLst/>
        <a:defRPr sz="2800" b="0" i="0" u="none" strike="noStrike" cap="none" spc="0" baseline="0">
          <a:ln>
            <a:noFill/>
          </a:ln>
          <a:solidFill>
            <a:srgbClr val="656D78"/>
          </a:solidFill>
          <a:uFillTx/>
          <a:latin typeface="+mn-lt"/>
          <a:ea typeface="+mn-ea"/>
          <a:cs typeface="+mn-cs"/>
          <a:sym typeface="Open Sans"/>
        </a:defRPr>
      </a:lvl3pPr>
      <a:lvl4pPr marL="1727200" marR="0" indent="-355600" algn="l" defTabSz="914400" rtl="0" latinLnBrk="0">
        <a:lnSpc>
          <a:spcPct val="90000"/>
        </a:lnSpc>
        <a:spcBef>
          <a:spcPts val="1000"/>
        </a:spcBef>
        <a:spcAft>
          <a:spcPts val="0"/>
        </a:spcAft>
        <a:buClrTx/>
        <a:buSzPct val="100000"/>
        <a:buFont typeface="Open Sans"/>
        <a:buChar char="•"/>
        <a:tabLst/>
        <a:defRPr sz="2800" b="0" i="0" u="none" strike="noStrike" cap="none" spc="0" baseline="0">
          <a:ln>
            <a:noFill/>
          </a:ln>
          <a:solidFill>
            <a:srgbClr val="656D78"/>
          </a:solidFill>
          <a:uFillTx/>
          <a:latin typeface="+mn-lt"/>
          <a:ea typeface="+mn-ea"/>
          <a:cs typeface="+mn-cs"/>
          <a:sym typeface="Open Sans"/>
        </a:defRPr>
      </a:lvl4pPr>
      <a:lvl5pPr marL="2184400" marR="0" indent="-355600" algn="l" defTabSz="914400" rtl="0" latinLnBrk="0">
        <a:lnSpc>
          <a:spcPct val="90000"/>
        </a:lnSpc>
        <a:spcBef>
          <a:spcPts val="1000"/>
        </a:spcBef>
        <a:spcAft>
          <a:spcPts val="0"/>
        </a:spcAft>
        <a:buClrTx/>
        <a:buSzPct val="100000"/>
        <a:buFont typeface="Open Sans"/>
        <a:buChar char="•"/>
        <a:tabLst/>
        <a:defRPr sz="2800" b="0" i="0" u="none" strike="noStrike" cap="none" spc="0" baseline="0">
          <a:ln>
            <a:noFill/>
          </a:ln>
          <a:solidFill>
            <a:srgbClr val="656D78"/>
          </a:solidFill>
          <a:uFillTx/>
          <a:latin typeface="+mn-lt"/>
          <a:ea typeface="+mn-ea"/>
          <a:cs typeface="+mn-cs"/>
          <a:sym typeface="Open Sans"/>
        </a:defRPr>
      </a:lvl5pPr>
      <a:lvl6pPr marL="12242800" marR="0" indent="-9956800" algn="l" defTabSz="914400" rtl="0" latinLnBrk="0">
        <a:lnSpc>
          <a:spcPct val="90000"/>
        </a:lnSpc>
        <a:spcBef>
          <a:spcPts val="1000"/>
        </a:spcBef>
        <a:spcAft>
          <a:spcPts val="0"/>
        </a:spcAft>
        <a:buClrTx/>
        <a:buSzPct val="100000"/>
        <a:buFont typeface="Open Sans"/>
        <a:buChar char="•"/>
        <a:tabLst/>
        <a:defRPr sz="2800" b="0" i="0" u="none" strike="noStrike" cap="none" spc="0" baseline="0">
          <a:ln>
            <a:noFill/>
          </a:ln>
          <a:solidFill>
            <a:srgbClr val="656D78"/>
          </a:solidFill>
          <a:uFillTx/>
          <a:latin typeface="+mn-lt"/>
          <a:ea typeface="+mn-ea"/>
          <a:cs typeface="+mn-cs"/>
          <a:sym typeface="Open Sans"/>
        </a:defRPr>
      </a:lvl6pPr>
      <a:lvl7pPr marL="12700000" marR="0" indent="-9956800" algn="l" defTabSz="914400" rtl="0" latinLnBrk="0">
        <a:lnSpc>
          <a:spcPct val="90000"/>
        </a:lnSpc>
        <a:spcBef>
          <a:spcPts val="1000"/>
        </a:spcBef>
        <a:spcAft>
          <a:spcPts val="0"/>
        </a:spcAft>
        <a:buClrTx/>
        <a:buSzPct val="100000"/>
        <a:buFont typeface="Open Sans"/>
        <a:buChar char="•"/>
        <a:tabLst/>
        <a:defRPr sz="2800" b="0" i="0" u="none" strike="noStrike" cap="none" spc="0" baseline="0">
          <a:ln>
            <a:noFill/>
          </a:ln>
          <a:solidFill>
            <a:srgbClr val="656D78"/>
          </a:solidFill>
          <a:uFillTx/>
          <a:latin typeface="+mn-lt"/>
          <a:ea typeface="+mn-ea"/>
          <a:cs typeface="+mn-cs"/>
          <a:sym typeface="Open Sans"/>
        </a:defRPr>
      </a:lvl7pPr>
      <a:lvl8pPr marL="13157200" marR="0" indent="-9956800" algn="l" defTabSz="914400" rtl="0" latinLnBrk="0">
        <a:lnSpc>
          <a:spcPct val="90000"/>
        </a:lnSpc>
        <a:spcBef>
          <a:spcPts val="1000"/>
        </a:spcBef>
        <a:spcAft>
          <a:spcPts val="0"/>
        </a:spcAft>
        <a:buClrTx/>
        <a:buSzPct val="100000"/>
        <a:buFont typeface="Open Sans"/>
        <a:buChar char="•"/>
        <a:tabLst/>
        <a:defRPr sz="2800" b="0" i="0" u="none" strike="noStrike" cap="none" spc="0" baseline="0">
          <a:ln>
            <a:noFill/>
          </a:ln>
          <a:solidFill>
            <a:srgbClr val="656D78"/>
          </a:solidFill>
          <a:uFillTx/>
          <a:latin typeface="+mn-lt"/>
          <a:ea typeface="+mn-ea"/>
          <a:cs typeface="+mn-cs"/>
          <a:sym typeface="Open Sans"/>
        </a:defRPr>
      </a:lvl8pPr>
      <a:lvl9pPr marL="13614400" marR="0" indent="-9956800" algn="l" defTabSz="914400" rtl="0" latinLnBrk="0">
        <a:lnSpc>
          <a:spcPct val="90000"/>
        </a:lnSpc>
        <a:spcBef>
          <a:spcPts val="1000"/>
        </a:spcBef>
        <a:spcAft>
          <a:spcPts val="0"/>
        </a:spcAft>
        <a:buClrTx/>
        <a:buSzPct val="100000"/>
        <a:buFont typeface="Open Sans"/>
        <a:buChar char="•"/>
        <a:tabLst/>
        <a:defRPr sz="2800" b="0" i="0" u="none" strike="noStrike" cap="none" spc="0" baseline="0">
          <a:ln>
            <a:noFill/>
          </a:ln>
          <a:solidFill>
            <a:srgbClr val="656D78"/>
          </a:solidFill>
          <a:uFillTx/>
          <a:latin typeface="+mn-lt"/>
          <a:ea typeface="+mn-ea"/>
          <a:cs typeface="+mn-cs"/>
          <a:sym typeface="Open Sans"/>
        </a:defRPr>
      </a:lvl9pPr>
    </p:bodyStyle>
    <p:otherStyle>
      <a:lvl1pPr marL="0" marR="0" indent="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1pPr>
      <a:lvl2pPr marL="0" marR="0" indent="2286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2pPr>
      <a:lvl3pPr marL="0" marR="0" indent="4572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3pPr>
      <a:lvl4pPr marL="0" marR="0" indent="6858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4pPr>
      <a:lvl5pPr marL="0" marR="0" indent="9144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5pPr>
      <a:lvl6pPr marL="0" marR="0" indent="11430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6pPr>
      <a:lvl7pPr marL="0" marR="0" indent="13716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7pPr>
      <a:lvl8pPr marL="0" marR="0" indent="16002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8pPr>
      <a:lvl9pPr marL="0" marR="0" indent="1828800" algn="r" defTabSz="9144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hyperlink" Target="mailto:Kis.Andrea@fh.szie.hu"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Kép" descr="Kép"/>
          <p:cNvPicPr>
            <a:picLocks noChangeAspect="1"/>
          </p:cNvPicPr>
          <p:nvPr/>
        </p:nvPicPr>
        <p:blipFill>
          <a:blip r:embed="rId2">
            <a:extLst/>
          </a:blip>
          <a:stretch>
            <a:fillRect/>
          </a:stretch>
        </p:blipFill>
        <p:spPr>
          <a:xfrm>
            <a:off x="2603499" y="709184"/>
            <a:ext cx="6985001" cy="956124"/>
          </a:xfrm>
          <a:prstGeom prst="rect">
            <a:avLst/>
          </a:prstGeom>
          <a:ln w="12700">
            <a:miter lim="400000"/>
          </a:ln>
        </p:spPr>
      </p:pic>
      <p:pic>
        <p:nvPicPr>
          <p:cNvPr id="3" name="Kép 2"/>
          <p:cNvPicPr>
            <a:picLocks noChangeAspect="1"/>
          </p:cNvPicPr>
          <p:nvPr/>
        </p:nvPicPr>
        <p:blipFill rotWithShape="1">
          <a:blip r:embed="rId3">
            <a:extLst>
              <a:ext uri="{28A0092B-C50C-407E-A947-70E740481C1C}">
                <a14:useLocalDpi xmlns:a14="http://schemas.microsoft.com/office/drawing/2010/main" val="0"/>
              </a:ext>
            </a:extLst>
          </a:blip>
          <a:srcRect b="20979"/>
          <a:stretch/>
        </p:blipFill>
        <p:spPr>
          <a:xfrm>
            <a:off x="1640368" y="1665308"/>
            <a:ext cx="8437697" cy="3280880"/>
          </a:xfrm>
          <a:prstGeom prst="rect">
            <a:avLst/>
          </a:prstGeom>
        </p:spPr>
      </p:pic>
      <p:sp>
        <p:nvSpPr>
          <p:cNvPr id="4" name="Lorem ipsum dolor sit amet, consectetur adipiscing elit."/>
          <p:cNvSpPr txBox="1"/>
          <p:nvPr/>
        </p:nvSpPr>
        <p:spPr>
          <a:xfrm>
            <a:off x="2681119" y="5270360"/>
            <a:ext cx="6356194" cy="984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a:solidFill>
                  <a:srgbClr val="53585F"/>
                </a:solidFill>
              </a:defRPr>
            </a:lvl1pPr>
          </a:lstStyle>
          <a:p>
            <a:pPr algn="ctr"/>
            <a:r>
              <a:rPr lang="hu-HU" sz="1600" u="sng" dirty="0" smtClean="0"/>
              <a:t>Előadó:</a:t>
            </a:r>
            <a:r>
              <a:rPr lang="hu-HU" sz="1600" dirty="0" smtClean="0"/>
              <a:t/>
            </a:r>
            <a:br>
              <a:rPr lang="hu-HU" sz="1600" dirty="0" smtClean="0"/>
            </a:br>
            <a:r>
              <a:rPr lang="hu-HU" sz="1600" b="1" dirty="0" smtClean="0"/>
              <a:t>Balog Eszter</a:t>
            </a:r>
            <a:r>
              <a:rPr lang="hu-HU" sz="1600" dirty="0" smtClean="0"/>
              <a:t/>
            </a:r>
            <a:br>
              <a:rPr lang="hu-HU" sz="1600" dirty="0" smtClean="0"/>
            </a:br>
            <a:r>
              <a:rPr lang="hu-HU" sz="1600" dirty="0" smtClean="0"/>
              <a:t>központvezető, Kárpát-medencei Agrár és Vidékfejlesztési Innovációs Központ (KAVIK), Szent István Egyetem</a:t>
            </a:r>
            <a:endParaRPr sz="16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Diasorszám"/>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75" name="Phasellus convallis a porta.  Integer suscipit aliquam ornare."/>
          <p:cNvSpPr txBox="1"/>
          <p:nvPr/>
        </p:nvSpPr>
        <p:spPr>
          <a:xfrm>
            <a:off x="3452177" y="1784129"/>
            <a:ext cx="5055920"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000000"/>
                </a:solidFill>
                <a:latin typeface="Montserrat"/>
                <a:ea typeface="Montserrat"/>
                <a:cs typeface="Montserrat"/>
                <a:sym typeface="Montserrat"/>
              </a:defRPr>
            </a:pPr>
            <a:r>
              <a:rPr lang="hu-HU" b="1" dirty="0" err="1" smtClean="0"/>
              <a:t>Lőric</a:t>
            </a:r>
            <a:r>
              <a:rPr lang="hu-HU" b="1" dirty="0" smtClean="0"/>
              <a:t> Balázs és Mezei Martin</a:t>
            </a:r>
          </a:p>
          <a:p>
            <a:pPr>
              <a:defRPr sz="2400">
                <a:solidFill>
                  <a:srgbClr val="000000"/>
                </a:solidFill>
                <a:latin typeface="Montserrat"/>
                <a:ea typeface="Montserrat"/>
                <a:cs typeface="Montserrat"/>
                <a:sym typeface="Montserrat"/>
              </a:defRPr>
            </a:pPr>
            <a:r>
              <a:rPr lang="hu-HU" dirty="0" smtClean="0"/>
              <a:t>SZIE-GTK</a:t>
            </a:r>
            <a:endParaRPr dirty="0"/>
          </a:p>
        </p:txBody>
      </p:sp>
      <p:sp>
        <p:nvSpPr>
          <p:cNvPr id="77" name="Phasellus euismod erat quis sem imperdiet euismod. Proin quis quam sed tortor sollicitudin mattis in viverra est. Cras pulvinar ultricies leo, et venenatis elit gravida dignissim. Mauris nec elit pulvinar, pulvinar enim sed, suscipit dui. Nam magna diam, fermentum ac erat nec, pharetra porta sapien. Quisque interdum sed justo ultrices fringilla. Pellentesque dictum a dolor quis venenatis. Nam fermentum diam nisl. Aliquam rutrum lorem dui, mattis volutpat massa efficitur mattis. In venenatis justo eu neque fermentum, vel pulvinar tortor interdum. Pellentesque vestibulum vel velit sed."/>
          <p:cNvSpPr txBox="1"/>
          <p:nvPr/>
        </p:nvSpPr>
        <p:spPr>
          <a:xfrm>
            <a:off x="3452177" y="2510431"/>
            <a:ext cx="5579035"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300"/>
            </a:lvl1pPr>
          </a:lstStyle>
          <a:p>
            <a:r>
              <a:rPr lang="hu-HU" sz="2000" dirty="0"/>
              <a:t>A helyi identitás vizsgálata egy </a:t>
            </a:r>
            <a:r>
              <a:rPr lang="hu-HU" sz="2000" dirty="0" smtClean="0"/>
              <a:t>székelyföldi </a:t>
            </a:r>
            <a:r>
              <a:rPr lang="hu-HU" sz="2000" dirty="0"/>
              <a:t>példán </a:t>
            </a:r>
            <a:r>
              <a:rPr lang="hu-HU" sz="2000" dirty="0" smtClean="0"/>
              <a:t>keresztül</a:t>
            </a:r>
            <a:endParaRPr lang="hu-HU" sz="2000" dirty="0"/>
          </a:p>
        </p:txBody>
      </p:sp>
      <p:sp>
        <p:nvSpPr>
          <p:cNvPr id="78" name="CÍM"/>
          <p:cNvSpPr txBox="1"/>
          <p:nvPr/>
        </p:nvSpPr>
        <p:spPr>
          <a:xfrm>
            <a:off x="2811016" y="270274"/>
            <a:ext cx="635619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200" cap="all">
                <a:solidFill>
                  <a:srgbClr val="000000"/>
                </a:solidFill>
                <a:latin typeface="Montserrat Bold"/>
                <a:ea typeface="Montserrat Bold"/>
                <a:cs typeface="Montserrat Bold"/>
                <a:sym typeface="Montserrat Bold"/>
              </a:defRPr>
            </a:lvl1pPr>
          </a:lstStyle>
          <a:p>
            <a:r>
              <a:rPr lang="hu-HU" dirty="0" smtClean="0"/>
              <a:t>Sikerek II.</a:t>
            </a:r>
            <a:endParaRPr dirty="0"/>
          </a:p>
        </p:txBody>
      </p:sp>
      <p:sp>
        <p:nvSpPr>
          <p:cNvPr id="79" name="Lorem ipsum dolor sit amet, consectetur adipiscing elit."/>
          <p:cNvSpPr txBox="1"/>
          <p:nvPr/>
        </p:nvSpPr>
        <p:spPr>
          <a:xfrm>
            <a:off x="2811016" y="737688"/>
            <a:ext cx="3430679"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a:solidFill>
                  <a:srgbClr val="53585F"/>
                </a:solidFill>
              </a:defRPr>
            </a:lvl1pPr>
          </a:lstStyle>
          <a:p>
            <a:r>
              <a:rPr lang="hu-HU" dirty="0" smtClean="0"/>
              <a:t>Példák tudományos publikációkra</a:t>
            </a:r>
            <a:endParaRPr dirty="0"/>
          </a:p>
        </p:txBody>
      </p:sp>
      <p:sp>
        <p:nvSpPr>
          <p:cNvPr id="9" name="Phasellus convallis a porta.  Integer suscipit aliquam ornare."/>
          <p:cNvSpPr txBox="1"/>
          <p:nvPr/>
        </p:nvSpPr>
        <p:spPr>
          <a:xfrm>
            <a:off x="3452176" y="4135034"/>
            <a:ext cx="5055920"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000000"/>
                </a:solidFill>
                <a:latin typeface="Montserrat"/>
                <a:ea typeface="Montserrat"/>
                <a:cs typeface="Montserrat"/>
                <a:sym typeface="Montserrat"/>
              </a:defRPr>
            </a:pPr>
            <a:r>
              <a:rPr lang="hu-HU" b="1" dirty="0" smtClean="0"/>
              <a:t>Kapás György Ádám</a:t>
            </a:r>
          </a:p>
          <a:p>
            <a:pPr>
              <a:defRPr sz="2400">
                <a:solidFill>
                  <a:srgbClr val="000000"/>
                </a:solidFill>
                <a:latin typeface="Montserrat"/>
                <a:ea typeface="Montserrat"/>
                <a:cs typeface="Montserrat"/>
                <a:sym typeface="Montserrat"/>
              </a:defRPr>
            </a:pPr>
            <a:r>
              <a:rPr lang="hu-HU" dirty="0" smtClean="0"/>
              <a:t>SZIE-GTK</a:t>
            </a:r>
            <a:endParaRPr dirty="0"/>
          </a:p>
        </p:txBody>
      </p:sp>
      <p:sp>
        <p:nvSpPr>
          <p:cNvPr id="10" name="Phasellus euismod erat quis sem imperdiet euismod. Proin quis quam sed tortor sollicitudin mattis in viverra est. Cras pulvinar ultricies leo, et venenatis elit gravida dignissim. Mauris nec elit pulvinar, pulvinar enim sed, suscipit dui. Nam magna diam, fermentum ac erat nec, pharetra porta sapien. Quisque interdum sed justo ultrices fringilla. Pellentesque dictum a dolor quis venenatis. Nam fermentum diam nisl. Aliquam rutrum lorem dui, mattis volutpat massa efficitur mattis. In venenatis justo eu neque fermentum, vel pulvinar tortor interdum. Pellentesque vestibulum vel velit sed."/>
          <p:cNvSpPr txBox="1"/>
          <p:nvPr/>
        </p:nvSpPr>
        <p:spPr>
          <a:xfrm>
            <a:off x="3452176" y="4826833"/>
            <a:ext cx="5579035"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300"/>
            </a:lvl1pPr>
          </a:lstStyle>
          <a:p>
            <a:r>
              <a:rPr lang="hu-HU" sz="2000" dirty="0" smtClean="0"/>
              <a:t>Hargita megye társadalmi mutatói és erdőgazdálkodása</a:t>
            </a:r>
            <a:endParaRPr lang="hu-HU" sz="2000" dirty="0"/>
          </a:p>
        </p:txBody>
      </p:sp>
    </p:spTree>
    <p:extLst>
      <p:ext uri="{BB962C8B-B14F-4D97-AF65-F5344CB8AC3E}">
        <p14:creationId xmlns:p14="http://schemas.microsoft.com/office/powerpoint/2010/main" val="37055632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Diasorszám"/>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74" name="Kép"/>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167974" y="1059003"/>
            <a:ext cx="6915871" cy="5273774"/>
          </a:xfrm>
          <a:prstGeom prst="rect">
            <a:avLst/>
          </a:prstGeom>
          <a:ln w="12700">
            <a:miter lim="400000"/>
          </a:ln>
        </p:spPr>
      </p:pic>
      <p:sp>
        <p:nvSpPr>
          <p:cNvPr id="75" name="Phasellus convallis a porta.  Integer suscipit aliquam ornare."/>
          <p:cNvSpPr txBox="1"/>
          <p:nvPr/>
        </p:nvSpPr>
        <p:spPr>
          <a:xfrm>
            <a:off x="220209" y="1498299"/>
            <a:ext cx="5055920"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000000"/>
                </a:solidFill>
                <a:latin typeface="Montserrat"/>
                <a:ea typeface="Montserrat"/>
                <a:cs typeface="Montserrat"/>
                <a:sym typeface="Montserrat"/>
              </a:defRPr>
            </a:pPr>
            <a:r>
              <a:rPr lang="hu-HU" b="1" dirty="0" err="1" smtClean="0"/>
              <a:t>Ugrósdy</a:t>
            </a:r>
            <a:r>
              <a:rPr lang="hu-HU" b="1" dirty="0" smtClean="0"/>
              <a:t> Mercédesz Flóra</a:t>
            </a:r>
            <a:r>
              <a:rPr lang="hu-HU" dirty="0" smtClean="0"/>
              <a:t>, volt SZIE-s hallgató két alkalommal vett részt </a:t>
            </a:r>
            <a:r>
              <a:rPr lang="hu-HU" dirty="0" err="1" smtClean="0"/>
              <a:t>Makovecz</a:t>
            </a:r>
            <a:r>
              <a:rPr lang="hu-HU" dirty="0" smtClean="0"/>
              <a:t> mobilitáson egy-egy hónapig Csíkszeredában.</a:t>
            </a:r>
            <a:endParaRPr dirty="0"/>
          </a:p>
        </p:txBody>
      </p:sp>
      <p:sp>
        <p:nvSpPr>
          <p:cNvPr id="76" name="Praesent ac convallis lorem. Donec porta, ligula quis porttitor iaculis, ligula dolor tincidunt ante, sit amet porta arcu erat ac libero."/>
          <p:cNvSpPr txBox="1"/>
          <p:nvPr/>
        </p:nvSpPr>
        <p:spPr>
          <a:xfrm>
            <a:off x="220209" y="3157688"/>
            <a:ext cx="4314307" cy="1384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509E49"/>
                </a:solidFill>
                <a:latin typeface="Montserrat Semi Bold"/>
                <a:ea typeface="Montserrat Semi Bold"/>
                <a:cs typeface="Montserrat Semi Bold"/>
                <a:sym typeface="Montserrat Semi Bold"/>
              </a:defRPr>
            </a:lvl1pPr>
          </a:lstStyle>
          <a:p>
            <a:r>
              <a:rPr lang="hu-HU" dirty="0" smtClean="0"/>
              <a:t>A mobilitási időszakok során </a:t>
            </a:r>
            <a:r>
              <a:rPr lang="hu-HU" dirty="0" err="1" smtClean="0"/>
              <a:t>Merci</a:t>
            </a:r>
            <a:r>
              <a:rPr lang="hu-HU" dirty="0" smtClean="0"/>
              <a:t> </a:t>
            </a:r>
            <a:r>
              <a:rPr lang="hu-HU" b="1" dirty="0" smtClean="0"/>
              <a:t>nagyon megszerette a székelyföldi életstílust, mentalitást</a:t>
            </a:r>
            <a:r>
              <a:rPr lang="hu-HU" dirty="0" smtClean="0"/>
              <a:t>. A </a:t>
            </a:r>
            <a:r>
              <a:rPr lang="hu-HU" b="1" dirty="0" smtClean="0"/>
              <a:t>Sapientia csíkszeredai </a:t>
            </a:r>
            <a:r>
              <a:rPr lang="hu-HU" dirty="0" smtClean="0"/>
              <a:t>karán mind a hallgatókkal, mind az oktatókkal szoros szakmai kapcsolatot ápolt. </a:t>
            </a:r>
            <a:r>
              <a:rPr lang="hu-HU" dirty="0" err="1" smtClean="0"/>
              <a:t>Sapientiás</a:t>
            </a:r>
            <a:r>
              <a:rPr lang="hu-HU" dirty="0" smtClean="0"/>
              <a:t> hallgatótársa is járt </a:t>
            </a:r>
            <a:r>
              <a:rPr lang="hu-HU" dirty="0" err="1" smtClean="0"/>
              <a:t>Makovecz</a:t>
            </a:r>
            <a:r>
              <a:rPr lang="hu-HU" dirty="0" smtClean="0"/>
              <a:t> mobilitással Gödöllőn.</a:t>
            </a:r>
            <a:endParaRPr dirty="0"/>
          </a:p>
        </p:txBody>
      </p:sp>
      <p:sp>
        <p:nvSpPr>
          <p:cNvPr id="77" name="Phasellus euismod erat quis sem imperdiet euismod. Proin quis quam sed tortor sollicitudin mattis in viverra est. Cras pulvinar ultricies leo, et venenatis elit gravida dignissim. Mauris nec elit pulvinar, pulvinar enim sed, suscipit dui. Nam magna diam, fermentum ac erat nec, pharetra porta sapien. Quisque interdum sed justo ultrices fringilla. Pellentesque dictum a dolor quis venenatis. Nam fermentum diam nisl. Aliquam rutrum lorem dui, mattis volutpat massa efficitur mattis. In venenatis justo eu neque fermentum, vel pulvinar tortor interdum. Pellentesque vestibulum vel velit sed."/>
          <p:cNvSpPr txBox="1"/>
          <p:nvPr/>
        </p:nvSpPr>
        <p:spPr>
          <a:xfrm>
            <a:off x="220209" y="4670500"/>
            <a:ext cx="4864541" cy="1692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vl1pPr>
          </a:lstStyle>
          <a:p>
            <a:r>
              <a:rPr lang="hu-HU" dirty="0" err="1" smtClean="0"/>
              <a:t>Merci</a:t>
            </a:r>
            <a:r>
              <a:rPr lang="hu-HU" dirty="0" smtClean="0"/>
              <a:t> gödöllői diplomaszerzését követően </a:t>
            </a:r>
            <a:r>
              <a:rPr lang="hu-HU" b="1" dirty="0" smtClean="0"/>
              <a:t>álmodott egy nagyot</a:t>
            </a:r>
            <a:r>
              <a:rPr lang="hu-HU" dirty="0" smtClean="0"/>
              <a:t>, melynek következményeképp</a:t>
            </a:r>
            <a:r>
              <a:rPr lang="hu-HU" b="1" dirty="0" smtClean="0"/>
              <a:t> ma a székelyföldi Székelyudvarhely az otthona</a:t>
            </a:r>
            <a:r>
              <a:rPr lang="hu-HU" dirty="0" smtClean="0"/>
              <a:t>. Egy évre költözött ki, </a:t>
            </a:r>
            <a:r>
              <a:rPr lang="hu-HU" b="1" dirty="0" smtClean="0"/>
              <a:t>önkéntes munkát </a:t>
            </a:r>
            <a:r>
              <a:rPr lang="hu-HU" dirty="0" smtClean="0"/>
              <a:t>végez más </a:t>
            </a:r>
            <a:r>
              <a:rPr lang="hu-HU" b="1" dirty="0" smtClean="0"/>
              <a:t>magyarországi és törökországi </a:t>
            </a:r>
            <a:r>
              <a:rPr lang="hu-HU" dirty="0" smtClean="0"/>
              <a:t>társaival együtt. Az önkéntes fiatalok </a:t>
            </a:r>
            <a:r>
              <a:rPr lang="hu-HU" b="1" dirty="0" smtClean="0"/>
              <a:t>óvodásokkal és kisiskolásokkal </a:t>
            </a:r>
            <a:r>
              <a:rPr lang="hu-HU" dirty="0" smtClean="0"/>
              <a:t>foglalkoznak, kreatív pedagógiai eszközöket alkalmazva. Továbbá az </a:t>
            </a:r>
            <a:r>
              <a:rPr lang="hu-HU" b="1" dirty="0" smtClean="0"/>
              <a:t>Udvarhelyi Fiatal Fórum egyéb programjainak, rendezvényeinek szervezésében </a:t>
            </a:r>
            <a:r>
              <a:rPr lang="hu-HU" dirty="0" smtClean="0"/>
              <a:t>vesznek részt.</a:t>
            </a:r>
            <a:endParaRPr dirty="0"/>
          </a:p>
        </p:txBody>
      </p:sp>
      <p:sp>
        <p:nvSpPr>
          <p:cNvPr id="78" name="CÍM"/>
          <p:cNvSpPr txBox="1"/>
          <p:nvPr/>
        </p:nvSpPr>
        <p:spPr>
          <a:xfrm>
            <a:off x="2811016" y="270274"/>
            <a:ext cx="635619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200" cap="all">
                <a:solidFill>
                  <a:srgbClr val="000000"/>
                </a:solidFill>
                <a:latin typeface="Montserrat Bold"/>
                <a:ea typeface="Montserrat Bold"/>
                <a:cs typeface="Montserrat Bold"/>
                <a:sym typeface="Montserrat Bold"/>
              </a:defRPr>
            </a:lvl1pPr>
          </a:lstStyle>
          <a:p>
            <a:r>
              <a:rPr lang="hu-HU" dirty="0" smtClean="0"/>
              <a:t>Sikerek III.</a:t>
            </a:r>
            <a:endParaRPr dirty="0"/>
          </a:p>
        </p:txBody>
      </p:sp>
      <p:sp>
        <p:nvSpPr>
          <p:cNvPr id="79" name="Lorem ipsum dolor sit amet, consectetur adipiscing elit."/>
          <p:cNvSpPr txBox="1"/>
          <p:nvPr/>
        </p:nvSpPr>
        <p:spPr>
          <a:xfrm>
            <a:off x="2811016" y="737688"/>
            <a:ext cx="3430679"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a:solidFill>
                  <a:srgbClr val="53585F"/>
                </a:solidFill>
              </a:defRPr>
            </a:lvl1pPr>
          </a:lstStyle>
          <a:p>
            <a:r>
              <a:rPr lang="hu-HU" dirty="0" err="1" smtClean="0"/>
              <a:t>Ugrósdy</a:t>
            </a:r>
            <a:r>
              <a:rPr lang="hu-HU" dirty="0" smtClean="0"/>
              <a:t> </a:t>
            </a:r>
            <a:r>
              <a:rPr lang="hu-HU" dirty="0" err="1" smtClean="0"/>
              <a:t>Merci</a:t>
            </a:r>
            <a:r>
              <a:rPr lang="hu-HU" dirty="0" smtClean="0"/>
              <a:t> története </a:t>
            </a:r>
            <a:r>
              <a:rPr lang="hu-HU" dirty="0" smtClean="0">
                <a:sym typeface="Wingdings" panose="05000000000000000000" pitchFamily="2" charset="2"/>
              </a:rPr>
              <a:t></a:t>
            </a:r>
            <a:endParaRPr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Diasorszám"/>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369" name="CÍM"/>
          <p:cNvSpPr txBox="1"/>
          <p:nvPr/>
        </p:nvSpPr>
        <p:spPr>
          <a:xfrm>
            <a:off x="2811015" y="270274"/>
            <a:ext cx="7276881" cy="984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3200" cap="all">
                <a:solidFill>
                  <a:srgbClr val="000000"/>
                </a:solidFill>
                <a:latin typeface="Montserrat Bold"/>
                <a:ea typeface="Montserrat Bold"/>
                <a:cs typeface="Montserrat Bold"/>
                <a:sym typeface="Montserrat Bold"/>
              </a:defRPr>
            </a:lvl1pPr>
          </a:lstStyle>
          <a:p>
            <a:r>
              <a:rPr lang="hu-HU" dirty="0" smtClean="0"/>
              <a:t>Néhány kép a programgazda intézményekről</a:t>
            </a:r>
            <a:endParaRPr dirty="0"/>
          </a:p>
        </p:txBody>
      </p:sp>
      <p:pic>
        <p:nvPicPr>
          <p:cNvPr id="17" name="Tartalom hely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60" y="4647689"/>
            <a:ext cx="3157963" cy="2099938"/>
          </a:xfrm>
          <a:prstGeom prst="rect">
            <a:avLst/>
          </a:prstGeom>
        </p:spPr>
      </p:pic>
      <p:pic>
        <p:nvPicPr>
          <p:cNvPr id="18" name="Kép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582" y="3132878"/>
            <a:ext cx="2544882" cy="1514811"/>
          </a:xfrm>
          <a:prstGeom prst="rect">
            <a:avLst/>
          </a:prstGeom>
        </p:spPr>
      </p:pic>
      <p:pic>
        <p:nvPicPr>
          <p:cNvPr id="19" name="Tartalom hely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023" y="4647689"/>
            <a:ext cx="3149909" cy="2099938"/>
          </a:xfrm>
          <a:prstGeom prst="rect">
            <a:avLst/>
          </a:prstGeom>
        </p:spPr>
      </p:pic>
      <p:pic>
        <p:nvPicPr>
          <p:cNvPr id="2" name="Kép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9698" y="4196834"/>
            <a:ext cx="5293475" cy="2550793"/>
          </a:xfrm>
          <a:prstGeom prst="rect">
            <a:avLst/>
          </a:prstGeom>
        </p:spPr>
      </p:pic>
      <p:sp>
        <p:nvSpPr>
          <p:cNvPr id="3" name="Téglalap 2"/>
          <p:cNvSpPr/>
          <p:nvPr/>
        </p:nvSpPr>
        <p:spPr>
          <a:xfrm>
            <a:off x="6259959" y="1860382"/>
            <a:ext cx="6096000" cy="646331"/>
          </a:xfrm>
          <a:prstGeom prst="rect">
            <a:avLst/>
          </a:prstGeom>
        </p:spPr>
        <p:txBody>
          <a:bodyPr>
            <a:spAutoFit/>
          </a:bodyPr>
          <a:lstStyle/>
          <a:p>
            <a:pPr algn="ctr"/>
            <a:r>
              <a:rPr lang="hu-HU" b="1" dirty="0">
                <a:solidFill>
                  <a:schemeClr val="bg2">
                    <a:lumMod val="10000"/>
                  </a:schemeClr>
                </a:solidFill>
                <a:effectLst>
                  <a:outerShdw blurRad="38100" dist="38100" dir="2700000" algn="tl">
                    <a:srgbClr val="000000">
                      <a:alpha val="43137"/>
                    </a:srgbClr>
                  </a:outerShdw>
                </a:effectLst>
              </a:rPr>
              <a:t>II. Rákóczi Ferenc Kárpátaljai Magyar Főiskola </a:t>
            </a:r>
            <a:r>
              <a:rPr lang="hu-HU" dirty="0">
                <a:solidFill>
                  <a:schemeClr val="bg2">
                    <a:lumMod val="10000"/>
                  </a:schemeClr>
                </a:solidFill>
                <a:effectLst>
                  <a:outerShdw blurRad="38100" dist="38100" dir="2700000" algn="tl">
                    <a:srgbClr val="000000">
                      <a:alpha val="43137"/>
                    </a:srgbClr>
                  </a:outerShdw>
                </a:effectLst>
              </a:rPr>
              <a:t>(Beregszász)</a:t>
            </a:r>
          </a:p>
        </p:txBody>
      </p:sp>
      <p:sp>
        <p:nvSpPr>
          <p:cNvPr id="4" name="Téglalap 3"/>
          <p:cNvSpPr/>
          <p:nvPr/>
        </p:nvSpPr>
        <p:spPr>
          <a:xfrm>
            <a:off x="163959" y="1607066"/>
            <a:ext cx="6096000" cy="1477328"/>
          </a:xfrm>
          <a:prstGeom prst="rect">
            <a:avLst/>
          </a:prstGeom>
        </p:spPr>
        <p:txBody>
          <a:bodyPr>
            <a:spAutoFit/>
          </a:bodyPr>
          <a:lstStyle/>
          <a:p>
            <a:pPr algn="ctr"/>
            <a:r>
              <a:rPr lang="hu-HU" b="1" dirty="0">
                <a:solidFill>
                  <a:schemeClr val="bg2">
                    <a:lumMod val="10000"/>
                  </a:schemeClr>
                </a:solidFill>
                <a:effectLst>
                  <a:outerShdw blurRad="38100" dist="38100" dir="2700000" algn="tl">
                    <a:srgbClr val="000000">
                      <a:alpha val="43137"/>
                    </a:srgbClr>
                  </a:outerShdw>
                </a:effectLst>
              </a:rPr>
              <a:t>Sapientia EMTE</a:t>
            </a:r>
          </a:p>
          <a:p>
            <a:pPr marL="342900" indent="-342900" algn="ctr">
              <a:buFont typeface="Arial" panose="020B0604020202020204" pitchFamily="34" charset="0"/>
              <a:buChar char="•"/>
            </a:pPr>
            <a:r>
              <a:rPr lang="hu-HU" dirty="0" smtClean="0">
                <a:solidFill>
                  <a:schemeClr val="bg2">
                    <a:lumMod val="10000"/>
                  </a:schemeClr>
                </a:solidFill>
                <a:effectLst>
                  <a:outerShdw blurRad="38100" dist="38100" dir="2700000" algn="tl">
                    <a:srgbClr val="000000">
                      <a:alpha val="43137"/>
                    </a:srgbClr>
                  </a:outerShdw>
                </a:effectLst>
              </a:rPr>
              <a:t>Csíkszereda</a:t>
            </a:r>
            <a:endParaRPr lang="hu-HU" dirty="0">
              <a:solidFill>
                <a:schemeClr val="bg2">
                  <a:lumMod val="10000"/>
                </a:schemeClr>
              </a:solidFill>
              <a:effectLst>
                <a:outerShdw blurRad="38100" dist="38100" dir="2700000" algn="tl">
                  <a:srgbClr val="000000">
                    <a:alpha val="43137"/>
                  </a:srgbClr>
                </a:outerShdw>
              </a:effectLst>
            </a:endParaRPr>
          </a:p>
          <a:p>
            <a:pPr marL="342900" indent="-342900" algn="ctr">
              <a:buFont typeface="Arial" panose="020B0604020202020204" pitchFamily="34" charset="0"/>
              <a:buChar char="•"/>
            </a:pPr>
            <a:r>
              <a:rPr lang="hu-HU" dirty="0">
                <a:solidFill>
                  <a:schemeClr val="bg2">
                    <a:lumMod val="10000"/>
                  </a:schemeClr>
                </a:solidFill>
                <a:effectLst>
                  <a:outerShdw blurRad="38100" dist="38100" dir="2700000" algn="tl">
                    <a:srgbClr val="000000">
                      <a:alpha val="43137"/>
                    </a:srgbClr>
                  </a:outerShdw>
                </a:effectLst>
              </a:rPr>
              <a:t>Kolozsvár</a:t>
            </a:r>
          </a:p>
          <a:p>
            <a:pPr marL="342900" indent="-342900" algn="ctr">
              <a:buFont typeface="Arial" panose="020B0604020202020204" pitchFamily="34" charset="0"/>
              <a:buChar char="•"/>
            </a:pPr>
            <a:r>
              <a:rPr lang="hu-HU" dirty="0">
                <a:solidFill>
                  <a:schemeClr val="bg2">
                    <a:lumMod val="10000"/>
                  </a:schemeClr>
                </a:solidFill>
                <a:effectLst>
                  <a:outerShdw blurRad="38100" dist="38100" dir="2700000" algn="tl">
                    <a:srgbClr val="000000">
                      <a:alpha val="43137"/>
                    </a:srgbClr>
                  </a:outerShdw>
                </a:effectLst>
              </a:rPr>
              <a:t>Marosvásárhely</a:t>
            </a:r>
          </a:p>
          <a:p>
            <a:pPr marL="342900" indent="-342900" algn="ctr">
              <a:buFont typeface="Arial" panose="020B0604020202020204" pitchFamily="34" charset="0"/>
              <a:buChar char="•"/>
            </a:pPr>
            <a:r>
              <a:rPr lang="hu-HU" dirty="0">
                <a:solidFill>
                  <a:schemeClr val="bg2">
                    <a:lumMod val="10000"/>
                  </a:schemeClr>
                </a:solidFill>
                <a:effectLst>
                  <a:outerShdw blurRad="38100" dist="38100" dir="2700000" algn="tl">
                    <a:srgbClr val="000000">
                      <a:alpha val="43137"/>
                    </a:srgbClr>
                  </a:outerShdw>
                </a:effectLst>
              </a:rPr>
              <a:t>Sepsiszentgyörgy</a:t>
            </a:r>
          </a:p>
        </p:txBody>
      </p:sp>
      <p:pic>
        <p:nvPicPr>
          <p:cNvPr id="5" name="Kép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6026" y="2575537"/>
            <a:ext cx="2063865" cy="1597812"/>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Diasorszám"/>
          <p:cNvSpPr txBox="1">
            <a:spLocks noGrp="1"/>
          </p:cNvSpPr>
          <p:nvPr>
            <p:ph type="sldNum" sz="quarter" idx="2"/>
          </p:nvPr>
        </p:nvSpPr>
        <p:spPr>
          <a:xfrm>
            <a:off x="11126406" y="439188"/>
            <a:ext cx="153963" cy="1524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a:lstStyle/>
          <a:p>
            <a:fld id="{86CB4B4D-7CA3-9044-876B-883B54F8677D}" type="slidenum">
              <a:t>13</a:t>
            </a:fld>
            <a:endParaRPr/>
          </a:p>
        </p:txBody>
      </p:sp>
      <p:sp>
        <p:nvSpPr>
          <p:cNvPr id="273" name="Vonal"/>
          <p:cNvSpPr/>
          <p:nvPr/>
        </p:nvSpPr>
        <p:spPr>
          <a:xfrm>
            <a:off x="4791256" y="3871311"/>
            <a:ext cx="1259850" cy="2347228"/>
          </a:xfrm>
          <a:custGeom>
            <a:avLst/>
            <a:gdLst/>
            <a:ahLst/>
            <a:cxnLst>
              <a:cxn ang="0">
                <a:pos x="wd2" y="hd2"/>
              </a:cxn>
              <a:cxn ang="5400000">
                <a:pos x="wd2" y="hd2"/>
              </a:cxn>
              <a:cxn ang="10800000">
                <a:pos x="wd2" y="hd2"/>
              </a:cxn>
              <a:cxn ang="16200000">
                <a:pos x="wd2" y="hd2"/>
              </a:cxn>
            </a:cxnLst>
            <a:rect l="0" t="0" r="r" b="b"/>
            <a:pathLst>
              <a:path w="20732" h="21224" extrusionOk="0">
                <a:moveTo>
                  <a:pt x="17179" y="21224"/>
                </a:moveTo>
                <a:cubicBezTo>
                  <a:pt x="17179" y="21224"/>
                  <a:pt x="13902" y="13721"/>
                  <a:pt x="15875" y="9173"/>
                </a:cubicBezTo>
                <a:cubicBezTo>
                  <a:pt x="17879" y="4609"/>
                  <a:pt x="21028" y="3664"/>
                  <a:pt x="20710" y="2965"/>
                </a:cubicBezTo>
                <a:cubicBezTo>
                  <a:pt x="20424" y="2265"/>
                  <a:pt x="18801" y="2597"/>
                  <a:pt x="18292" y="3244"/>
                </a:cubicBezTo>
                <a:cubicBezTo>
                  <a:pt x="17783" y="3874"/>
                  <a:pt x="15715" y="5273"/>
                  <a:pt x="13775" y="5046"/>
                </a:cubicBezTo>
                <a:cubicBezTo>
                  <a:pt x="11866" y="4818"/>
                  <a:pt x="11357" y="481"/>
                  <a:pt x="9958" y="61"/>
                </a:cubicBezTo>
                <a:cubicBezTo>
                  <a:pt x="8558" y="-376"/>
                  <a:pt x="9035" y="1618"/>
                  <a:pt x="9576" y="3367"/>
                </a:cubicBezTo>
                <a:cubicBezTo>
                  <a:pt x="10117" y="5098"/>
                  <a:pt x="7444" y="4136"/>
                  <a:pt x="5758" y="2055"/>
                </a:cubicBezTo>
                <a:cubicBezTo>
                  <a:pt x="4072" y="-26"/>
                  <a:pt x="3086" y="568"/>
                  <a:pt x="2927" y="866"/>
                </a:cubicBezTo>
                <a:cubicBezTo>
                  <a:pt x="2736" y="1163"/>
                  <a:pt x="6586" y="4871"/>
                  <a:pt x="6299" y="5063"/>
                </a:cubicBezTo>
                <a:cubicBezTo>
                  <a:pt x="6045" y="5238"/>
                  <a:pt x="1178" y="2160"/>
                  <a:pt x="700" y="2247"/>
                </a:cubicBezTo>
                <a:cubicBezTo>
                  <a:pt x="255" y="2335"/>
                  <a:pt x="-572" y="2580"/>
                  <a:pt x="605" y="3542"/>
                </a:cubicBezTo>
                <a:cubicBezTo>
                  <a:pt x="1750" y="4521"/>
                  <a:pt x="5377" y="6148"/>
                  <a:pt x="5154" y="6410"/>
                </a:cubicBezTo>
                <a:cubicBezTo>
                  <a:pt x="4931" y="6690"/>
                  <a:pt x="1909" y="5203"/>
                  <a:pt x="828" y="5168"/>
                </a:cubicBezTo>
                <a:cubicBezTo>
                  <a:pt x="-286" y="5133"/>
                  <a:pt x="160" y="5990"/>
                  <a:pt x="2132" y="6760"/>
                </a:cubicBezTo>
                <a:cubicBezTo>
                  <a:pt x="4104" y="7529"/>
                  <a:pt x="8908" y="8386"/>
                  <a:pt x="9067" y="11307"/>
                </a:cubicBezTo>
                <a:cubicBezTo>
                  <a:pt x="9226" y="14228"/>
                  <a:pt x="8176" y="19545"/>
                  <a:pt x="8176" y="19545"/>
                </a:cubicBezTo>
              </a:path>
            </a:pathLst>
          </a:custGeom>
          <a:solidFill>
            <a:srgbClr val="D6DCE5"/>
          </a:solidFill>
          <a:ln w="12700">
            <a:miter lim="400000"/>
          </a:ln>
        </p:spPr>
        <p:txBody>
          <a:bodyPr lIns="45719" rIns="45719" anchor="ctr"/>
          <a:lstStyle/>
          <a:p>
            <a:endParaRPr/>
          </a:p>
        </p:txBody>
      </p:sp>
      <p:sp>
        <p:nvSpPr>
          <p:cNvPr id="274" name="Alakzat"/>
          <p:cNvSpPr/>
          <p:nvPr/>
        </p:nvSpPr>
        <p:spPr>
          <a:xfrm>
            <a:off x="5531159" y="1786278"/>
            <a:ext cx="1176149" cy="2306713"/>
          </a:xfrm>
          <a:custGeom>
            <a:avLst/>
            <a:gdLst/>
            <a:ahLst/>
            <a:cxnLst>
              <a:cxn ang="0">
                <a:pos x="wd2" y="hd2"/>
              </a:cxn>
              <a:cxn ang="5400000">
                <a:pos x="wd2" y="hd2"/>
              </a:cxn>
              <a:cxn ang="10800000">
                <a:pos x="wd2" y="hd2"/>
              </a:cxn>
              <a:cxn ang="16200000">
                <a:pos x="wd2" y="hd2"/>
              </a:cxn>
            </a:cxnLst>
            <a:rect l="0" t="0" r="r" b="b"/>
            <a:pathLst>
              <a:path w="10418" h="21600" extrusionOk="0">
                <a:moveTo>
                  <a:pt x="1943" y="21473"/>
                </a:moveTo>
                <a:cubicBezTo>
                  <a:pt x="1943" y="21473"/>
                  <a:pt x="-4703" y="11144"/>
                  <a:pt x="6585" y="0"/>
                </a:cubicBezTo>
                <a:cubicBezTo>
                  <a:pt x="6585" y="0"/>
                  <a:pt x="16897" y="12866"/>
                  <a:pt x="3690" y="21600"/>
                </a:cubicBezTo>
                <a:cubicBezTo>
                  <a:pt x="3690" y="21600"/>
                  <a:pt x="3999" y="13301"/>
                  <a:pt x="5489" y="9930"/>
                </a:cubicBezTo>
                <a:cubicBezTo>
                  <a:pt x="5489" y="9930"/>
                  <a:pt x="1515" y="17269"/>
                  <a:pt x="1943" y="21473"/>
                </a:cubicBezTo>
                <a:close/>
              </a:path>
            </a:pathLst>
          </a:custGeom>
          <a:solidFill>
            <a:srgbClr val="66BB6A"/>
          </a:solidFill>
          <a:ln w="12700">
            <a:miter lim="400000"/>
          </a:ln>
        </p:spPr>
        <p:txBody>
          <a:bodyPr lIns="45719" rIns="45719" anchor="ctr"/>
          <a:lstStyle/>
          <a:p>
            <a:endParaRPr/>
          </a:p>
        </p:txBody>
      </p:sp>
      <p:sp>
        <p:nvSpPr>
          <p:cNvPr id="275" name="Alakzat"/>
          <p:cNvSpPr/>
          <p:nvPr/>
        </p:nvSpPr>
        <p:spPr>
          <a:xfrm>
            <a:off x="6129046" y="3587110"/>
            <a:ext cx="1805309" cy="988658"/>
          </a:xfrm>
          <a:custGeom>
            <a:avLst/>
            <a:gdLst/>
            <a:ahLst/>
            <a:cxnLst>
              <a:cxn ang="0">
                <a:pos x="wd2" y="hd2"/>
              </a:cxn>
              <a:cxn ang="5400000">
                <a:pos x="wd2" y="hd2"/>
              </a:cxn>
              <a:cxn ang="10800000">
                <a:pos x="wd2" y="hd2"/>
              </a:cxn>
              <a:cxn ang="16200000">
                <a:pos x="wd2" y="hd2"/>
              </a:cxn>
            </a:cxnLst>
            <a:rect l="0" t="0" r="r" b="b"/>
            <a:pathLst>
              <a:path w="21600" h="12062" extrusionOk="0">
                <a:moveTo>
                  <a:pt x="0" y="8145"/>
                </a:moveTo>
                <a:cubicBezTo>
                  <a:pt x="0" y="8145"/>
                  <a:pt x="5510" y="-3705"/>
                  <a:pt x="21600" y="1182"/>
                </a:cubicBezTo>
                <a:cubicBezTo>
                  <a:pt x="21600" y="1182"/>
                  <a:pt x="15882" y="17895"/>
                  <a:pt x="857" y="9892"/>
                </a:cubicBezTo>
                <a:cubicBezTo>
                  <a:pt x="857" y="9892"/>
                  <a:pt x="8381" y="5785"/>
                  <a:pt x="12201" y="5407"/>
                </a:cubicBezTo>
                <a:cubicBezTo>
                  <a:pt x="12201" y="5407"/>
                  <a:pt x="3496" y="5502"/>
                  <a:pt x="0" y="8145"/>
                </a:cubicBezTo>
                <a:close/>
              </a:path>
            </a:pathLst>
          </a:custGeom>
          <a:solidFill>
            <a:srgbClr val="66BB6A"/>
          </a:solidFill>
          <a:ln w="12700">
            <a:miter lim="400000"/>
          </a:ln>
        </p:spPr>
        <p:txBody>
          <a:bodyPr lIns="45719" rIns="45719" anchor="ctr"/>
          <a:lstStyle/>
          <a:p>
            <a:endParaRPr/>
          </a:p>
        </p:txBody>
      </p:sp>
      <p:sp>
        <p:nvSpPr>
          <p:cNvPr id="276" name="Alakzat"/>
          <p:cNvSpPr/>
          <p:nvPr/>
        </p:nvSpPr>
        <p:spPr>
          <a:xfrm>
            <a:off x="2899905" y="3403279"/>
            <a:ext cx="1876227" cy="951109"/>
          </a:xfrm>
          <a:custGeom>
            <a:avLst/>
            <a:gdLst/>
            <a:ahLst/>
            <a:cxnLst>
              <a:cxn ang="0">
                <a:pos x="wd2" y="hd2"/>
              </a:cxn>
              <a:cxn ang="5400000">
                <a:pos x="wd2" y="hd2"/>
              </a:cxn>
              <a:cxn ang="10800000">
                <a:pos x="wd2" y="hd2"/>
              </a:cxn>
              <a:cxn ang="16200000">
                <a:pos x="wd2" y="hd2"/>
              </a:cxn>
            </a:cxnLst>
            <a:rect l="0" t="0" r="r" b="b"/>
            <a:pathLst>
              <a:path w="21600" h="10359" extrusionOk="0">
                <a:moveTo>
                  <a:pt x="21511" y="8306"/>
                </a:moveTo>
                <a:cubicBezTo>
                  <a:pt x="21511" y="8306"/>
                  <a:pt x="11290" y="15092"/>
                  <a:pt x="0" y="3986"/>
                </a:cubicBezTo>
                <a:cubicBezTo>
                  <a:pt x="0" y="3986"/>
                  <a:pt x="12648" y="-6508"/>
                  <a:pt x="21600" y="6557"/>
                </a:cubicBezTo>
                <a:cubicBezTo>
                  <a:pt x="21600" y="6557"/>
                  <a:pt x="13316" y="6368"/>
                  <a:pt x="9909" y="4935"/>
                </a:cubicBezTo>
                <a:cubicBezTo>
                  <a:pt x="9909" y="4935"/>
                  <a:pt x="17325" y="8791"/>
                  <a:pt x="21511" y="8306"/>
                </a:cubicBezTo>
                <a:close/>
              </a:path>
            </a:pathLst>
          </a:custGeom>
          <a:solidFill>
            <a:srgbClr val="66BB6A"/>
          </a:solidFill>
          <a:ln w="12700">
            <a:miter lim="400000"/>
          </a:ln>
        </p:spPr>
        <p:txBody>
          <a:bodyPr lIns="45719" rIns="45719" anchor="ctr"/>
          <a:lstStyle/>
          <a:p>
            <a:endParaRPr/>
          </a:p>
        </p:txBody>
      </p:sp>
      <p:sp>
        <p:nvSpPr>
          <p:cNvPr id="277" name="Alakzat"/>
          <p:cNvSpPr/>
          <p:nvPr/>
        </p:nvSpPr>
        <p:spPr>
          <a:xfrm>
            <a:off x="4270655" y="1940800"/>
            <a:ext cx="1190372" cy="1952121"/>
          </a:xfrm>
          <a:custGeom>
            <a:avLst/>
            <a:gdLst/>
            <a:ahLst/>
            <a:cxnLst>
              <a:cxn ang="0">
                <a:pos x="wd2" y="hd2"/>
              </a:cxn>
              <a:cxn ang="5400000">
                <a:pos x="wd2" y="hd2"/>
              </a:cxn>
              <a:cxn ang="10800000">
                <a:pos x="wd2" y="hd2"/>
              </a:cxn>
              <a:cxn ang="16200000">
                <a:pos x="wd2" y="hd2"/>
              </a:cxn>
            </a:cxnLst>
            <a:rect l="0" t="0" r="r" b="b"/>
            <a:pathLst>
              <a:path w="13731" h="21600" extrusionOk="0">
                <a:moveTo>
                  <a:pt x="10576" y="21600"/>
                </a:moveTo>
                <a:cubicBezTo>
                  <a:pt x="10576" y="21600"/>
                  <a:pt x="-2679" y="17254"/>
                  <a:pt x="490" y="0"/>
                </a:cubicBezTo>
                <a:cubicBezTo>
                  <a:pt x="490" y="0"/>
                  <a:pt x="18921" y="3982"/>
                  <a:pt x="12294" y="20508"/>
                </a:cubicBezTo>
                <a:cubicBezTo>
                  <a:pt x="12294" y="20508"/>
                  <a:pt x="7028" y="13166"/>
                  <a:pt x="6135" y="9269"/>
                </a:cubicBezTo>
                <a:cubicBezTo>
                  <a:pt x="6135" y="9269"/>
                  <a:pt x="7340" y="18282"/>
                  <a:pt x="10576" y="21600"/>
                </a:cubicBezTo>
                <a:close/>
              </a:path>
            </a:pathLst>
          </a:custGeom>
          <a:solidFill>
            <a:srgbClr val="66BB6A"/>
          </a:solidFill>
          <a:ln w="12700">
            <a:miter lim="400000"/>
          </a:ln>
        </p:spPr>
        <p:txBody>
          <a:bodyPr lIns="45719" rIns="45719" anchor="ctr"/>
          <a:lstStyle/>
          <a:p>
            <a:endParaRPr/>
          </a:p>
        </p:txBody>
      </p:sp>
      <p:sp>
        <p:nvSpPr>
          <p:cNvPr id="278" name="Alakzat"/>
          <p:cNvSpPr/>
          <p:nvPr/>
        </p:nvSpPr>
        <p:spPr>
          <a:xfrm>
            <a:off x="2146300" y="5996860"/>
            <a:ext cx="10045700" cy="858671"/>
          </a:xfrm>
          <a:custGeom>
            <a:avLst/>
            <a:gdLst/>
            <a:ahLst/>
            <a:cxnLst>
              <a:cxn ang="0">
                <a:pos x="wd2" y="hd2"/>
              </a:cxn>
              <a:cxn ang="5400000">
                <a:pos x="wd2" y="hd2"/>
              </a:cxn>
              <a:cxn ang="10800000">
                <a:pos x="wd2" y="hd2"/>
              </a:cxn>
              <a:cxn ang="16200000">
                <a:pos x="wd2" y="hd2"/>
              </a:cxn>
            </a:cxnLst>
            <a:rect l="0" t="0" r="r" b="b"/>
            <a:pathLst>
              <a:path w="21600" h="17756" extrusionOk="0">
                <a:moveTo>
                  <a:pt x="21600" y="496"/>
                </a:moveTo>
                <a:cubicBezTo>
                  <a:pt x="21600" y="496"/>
                  <a:pt x="19109" y="-2874"/>
                  <a:pt x="11765" y="7952"/>
                </a:cubicBezTo>
                <a:cubicBezTo>
                  <a:pt x="4421" y="18726"/>
                  <a:pt x="0" y="6062"/>
                  <a:pt x="0" y="6062"/>
                </a:cubicBezTo>
                <a:cubicBezTo>
                  <a:pt x="0" y="17756"/>
                  <a:pt x="0" y="17756"/>
                  <a:pt x="0" y="17756"/>
                </a:cubicBezTo>
                <a:cubicBezTo>
                  <a:pt x="21600" y="17756"/>
                  <a:pt x="21600" y="17756"/>
                  <a:pt x="21600" y="17756"/>
                </a:cubicBezTo>
                <a:lnTo>
                  <a:pt x="21600" y="496"/>
                </a:lnTo>
                <a:close/>
              </a:path>
            </a:pathLst>
          </a:custGeom>
          <a:solidFill>
            <a:srgbClr val="D6DCE5"/>
          </a:solidFill>
          <a:ln w="12700">
            <a:miter lim="400000"/>
          </a:ln>
        </p:spPr>
        <p:txBody>
          <a:bodyPr lIns="45719" rIns="45719" anchor="ctr"/>
          <a:lstStyle/>
          <a:p>
            <a:endParaRPr/>
          </a:p>
        </p:txBody>
      </p:sp>
      <p:sp>
        <p:nvSpPr>
          <p:cNvPr id="279" name="Alakzat"/>
          <p:cNvSpPr/>
          <p:nvPr/>
        </p:nvSpPr>
        <p:spPr>
          <a:xfrm>
            <a:off x="0" y="5043797"/>
            <a:ext cx="12192000" cy="1811028"/>
          </a:xfrm>
          <a:custGeom>
            <a:avLst/>
            <a:gdLst/>
            <a:ahLst/>
            <a:cxnLst>
              <a:cxn ang="0">
                <a:pos x="wd2" y="hd2"/>
              </a:cxn>
              <a:cxn ang="5400000">
                <a:pos x="wd2" y="hd2"/>
              </a:cxn>
              <a:cxn ang="10800000">
                <a:pos x="wd2" y="hd2"/>
              </a:cxn>
              <a:cxn ang="16200000">
                <a:pos x="wd2" y="hd2"/>
              </a:cxn>
            </a:cxnLst>
            <a:rect l="0" t="0" r="r" b="b"/>
            <a:pathLst>
              <a:path w="21600" h="20794" extrusionOk="0">
                <a:moveTo>
                  <a:pt x="0" y="16"/>
                </a:moveTo>
                <a:cubicBezTo>
                  <a:pt x="0" y="16"/>
                  <a:pt x="4469" y="-806"/>
                  <a:pt x="9538" y="9172"/>
                </a:cubicBezTo>
                <a:cubicBezTo>
                  <a:pt x="14607" y="19178"/>
                  <a:pt x="21600" y="14643"/>
                  <a:pt x="21600" y="14643"/>
                </a:cubicBezTo>
                <a:cubicBezTo>
                  <a:pt x="21600" y="20794"/>
                  <a:pt x="21600" y="20794"/>
                  <a:pt x="21600" y="20794"/>
                </a:cubicBezTo>
                <a:cubicBezTo>
                  <a:pt x="0" y="20794"/>
                  <a:pt x="0" y="20794"/>
                  <a:pt x="0" y="20794"/>
                </a:cubicBezTo>
                <a:lnTo>
                  <a:pt x="0" y="16"/>
                </a:lnTo>
                <a:close/>
              </a:path>
            </a:pathLst>
          </a:custGeom>
          <a:solidFill>
            <a:srgbClr val="D6DCE5"/>
          </a:solidFill>
          <a:ln w="12700">
            <a:miter lim="400000"/>
          </a:ln>
        </p:spPr>
        <p:txBody>
          <a:bodyPr lIns="45719" rIns="45719" anchor="ctr"/>
          <a:lstStyle/>
          <a:p>
            <a:endParaRPr/>
          </a:p>
        </p:txBody>
      </p:sp>
      <p:sp>
        <p:nvSpPr>
          <p:cNvPr id="282" name="Phasellus euismod erat quis sem imperdiet euismod. Proin quis quam sed tortor sollicitudin mattis in viverra est. Cras pulvinar ultricies leo, et venenatis elit gravida dignissim. Mauris nec elit pulvinar, pulvinar enim sed, suscipit dui. Nam magna diam, fermentum ac erat nec, pharetra porta sapien. Quisque interdum sed justo ultrices fringilla. Pellentesque dictum a dolor quis venenatis. Nam fermentum diam nisl. Aliquam rutrum lorem dui, mattis volutpat massa efficitur."/>
          <p:cNvSpPr txBox="1"/>
          <p:nvPr/>
        </p:nvSpPr>
        <p:spPr>
          <a:xfrm>
            <a:off x="1437120" y="1844241"/>
            <a:ext cx="339397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300"/>
            </a:lvl1pPr>
          </a:lstStyle>
          <a:p>
            <a:r>
              <a:rPr lang="hu-HU" sz="1600" dirty="0" smtClean="0"/>
              <a:t>Nyitás új külhoni partnerintézmények irányába</a:t>
            </a:r>
            <a:endParaRPr sz="1600" dirty="0"/>
          </a:p>
        </p:txBody>
      </p:sp>
      <p:sp>
        <p:nvSpPr>
          <p:cNvPr id="283" name="CÍM"/>
          <p:cNvSpPr txBox="1"/>
          <p:nvPr/>
        </p:nvSpPr>
        <p:spPr>
          <a:xfrm>
            <a:off x="3019834" y="447848"/>
            <a:ext cx="635619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200" cap="all">
                <a:solidFill>
                  <a:srgbClr val="000000"/>
                </a:solidFill>
                <a:latin typeface="Montserrat Bold"/>
                <a:ea typeface="Montserrat Bold"/>
                <a:cs typeface="Montserrat Bold"/>
                <a:sym typeface="Montserrat Bold"/>
              </a:defRPr>
            </a:lvl1pPr>
          </a:lstStyle>
          <a:p>
            <a:r>
              <a:rPr lang="hu-HU" dirty="0" smtClean="0"/>
              <a:t>Célok, irányok, kontakt</a:t>
            </a:r>
            <a:endParaRPr dirty="0"/>
          </a:p>
        </p:txBody>
      </p:sp>
      <p:pic>
        <p:nvPicPr>
          <p:cNvPr id="15" name="Kép" descr="Kép"/>
          <p:cNvPicPr>
            <a:picLocks noChangeAspect="1"/>
          </p:cNvPicPr>
          <p:nvPr/>
        </p:nvPicPr>
        <p:blipFill>
          <a:blip r:embed="rId2">
            <a:extLst/>
          </a:blip>
          <a:stretch>
            <a:fillRect/>
          </a:stretch>
        </p:blipFill>
        <p:spPr>
          <a:xfrm>
            <a:off x="597451" y="1805132"/>
            <a:ext cx="661386" cy="640424"/>
          </a:xfrm>
          <a:prstGeom prst="rect">
            <a:avLst/>
          </a:prstGeom>
          <a:ln w="12700">
            <a:miter lim="400000"/>
          </a:ln>
        </p:spPr>
      </p:pic>
      <p:pic>
        <p:nvPicPr>
          <p:cNvPr id="16" name="Kép" descr="Kép"/>
          <p:cNvPicPr>
            <a:picLocks noChangeAspect="1"/>
          </p:cNvPicPr>
          <p:nvPr/>
        </p:nvPicPr>
        <p:blipFill>
          <a:blip r:embed="rId2">
            <a:extLst/>
          </a:blip>
          <a:stretch>
            <a:fillRect/>
          </a:stretch>
        </p:blipFill>
        <p:spPr>
          <a:xfrm>
            <a:off x="597451" y="2671832"/>
            <a:ext cx="661386" cy="640424"/>
          </a:xfrm>
          <a:prstGeom prst="rect">
            <a:avLst/>
          </a:prstGeom>
          <a:ln w="12700">
            <a:miter lim="400000"/>
          </a:ln>
        </p:spPr>
      </p:pic>
      <p:sp>
        <p:nvSpPr>
          <p:cNvPr id="17" name="Phasellus euismod erat quis sem imperdiet euismod. Proin quis quam sed tortor sollicitudin mattis in viverra est. Cras pulvinar ultricies leo, et venenatis elit gravida dignissim. Mauris nec elit pulvinar, pulvinar enim sed, suscipit dui. Nam magna diam, fermentum ac erat nec, pharetra porta sapien. Quisque interdum sed justo ultrices fringilla. Pellentesque dictum a dolor quis venenatis. Nam fermentum diam nisl. Aliquam rutrum lorem dui, mattis volutpat massa efficitur."/>
          <p:cNvSpPr txBox="1"/>
          <p:nvPr/>
        </p:nvSpPr>
        <p:spPr>
          <a:xfrm>
            <a:off x="1437120" y="2776635"/>
            <a:ext cx="3393974"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300"/>
            </a:lvl1pPr>
          </a:lstStyle>
          <a:p>
            <a:r>
              <a:rPr lang="hu-HU" sz="1600" dirty="0" smtClean="0"/>
              <a:t>Az oktatói mobilitás beindítása</a:t>
            </a:r>
            <a:endParaRPr sz="1600" dirty="0"/>
          </a:p>
        </p:txBody>
      </p:sp>
      <p:pic>
        <p:nvPicPr>
          <p:cNvPr id="18" name="Kép" descr="Kép"/>
          <p:cNvPicPr>
            <a:picLocks noChangeAspect="1"/>
          </p:cNvPicPr>
          <p:nvPr/>
        </p:nvPicPr>
        <p:blipFill>
          <a:blip r:embed="rId2">
            <a:extLst/>
          </a:blip>
          <a:stretch>
            <a:fillRect/>
          </a:stretch>
        </p:blipFill>
        <p:spPr>
          <a:xfrm>
            <a:off x="8142152" y="1844241"/>
            <a:ext cx="661386" cy="640424"/>
          </a:xfrm>
          <a:prstGeom prst="rect">
            <a:avLst/>
          </a:prstGeom>
          <a:ln w="12700">
            <a:miter lim="400000"/>
          </a:ln>
        </p:spPr>
      </p:pic>
      <p:sp>
        <p:nvSpPr>
          <p:cNvPr id="20" name="Phasellus euismod erat quis sem imperdiet euismod. Proin quis quam sed tortor sollicitudin mattis in viverra est. Cras pulvinar ultricies leo, et venenatis elit gravida dignissim. Mauris nec elit pulvinar, pulvinar enim sed, suscipit dui. Nam magna diam, fermentum ac erat nec, pharetra porta sapien. Quisque interdum sed justo ultrices fringilla. Pellentesque dictum a dolor quis venenatis. Nam fermentum diam nisl. Aliquam rutrum lorem dui, mattis volutpat massa efficitur."/>
          <p:cNvSpPr txBox="1"/>
          <p:nvPr/>
        </p:nvSpPr>
        <p:spPr>
          <a:xfrm>
            <a:off x="8901925" y="1835417"/>
            <a:ext cx="3393974"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300"/>
            </a:lvl1pPr>
          </a:lstStyle>
          <a:p>
            <a:r>
              <a:rPr lang="hu-HU" sz="1600" dirty="0" smtClean="0"/>
              <a:t>Bővebb információ: a KAVIK honlapján (kavik.szie.hu),</a:t>
            </a:r>
            <a:br>
              <a:rPr lang="hu-HU" sz="1600" dirty="0" smtClean="0"/>
            </a:br>
            <a:r>
              <a:rPr lang="hu-HU" sz="1600" dirty="0" smtClean="0"/>
              <a:t>Facebook (@</a:t>
            </a:r>
            <a:r>
              <a:rPr lang="hu-HU" sz="1600" dirty="0" err="1" smtClean="0"/>
              <a:t>sziekavik</a:t>
            </a:r>
            <a:r>
              <a:rPr lang="hu-HU" sz="1600" dirty="0" smtClean="0"/>
              <a:t>) és </a:t>
            </a:r>
            <a:r>
              <a:rPr lang="hu-HU" sz="1600" dirty="0" err="1" smtClean="0"/>
              <a:t>Instagram</a:t>
            </a:r>
            <a:r>
              <a:rPr lang="hu-HU" sz="1600" dirty="0" smtClean="0"/>
              <a:t> oldalán</a:t>
            </a:r>
            <a:endParaRPr sz="1600" dirty="0"/>
          </a:p>
        </p:txBody>
      </p:sp>
      <p:pic>
        <p:nvPicPr>
          <p:cNvPr id="21" name="Kép" descr="Kép"/>
          <p:cNvPicPr>
            <a:picLocks noChangeAspect="1"/>
          </p:cNvPicPr>
          <p:nvPr/>
        </p:nvPicPr>
        <p:blipFill>
          <a:blip r:embed="rId2">
            <a:extLst/>
          </a:blip>
          <a:stretch>
            <a:fillRect/>
          </a:stretch>
        </p:blipFill>
        <p:spPr>
          <a:xfrm>
            <a:off x="8142152" y="3118857"/>
            <a:ext cx="661386" cy="640424"/>
          </a:xfrm>
          <a:prstGeom prst="rect">
            <a:avLst/>
          </a:prstGeom>
          <a:ln w="12700">
            <a:miter lim="400000"/>
          </a:ln>
        </p:spPr>
      </p:pic>
      <p:sp>
        <p:nvSpPr>
          <p:cNvPr id="23" name="Phasellus euismod erat quis sem imperdiet euismod. Proin quis quam sed tortor sollicitudin mattis in viverra est. Cras pulvinar ultricies leo, et venenatis elit gravida dignissim. Mauris nec elit pulvinar, pulvinar enim sed, suscipit dui. Nam magna diam, fermentum ac erat nec, pharetra porta sapien. Quisque interdum sed justo ultrices fringilla. Pellentesque dictum a dolor quis venenatis. Nam fermentum diam nisl. Aliquam rutrum lorem dui, mattis volutpat massa efficitur."/>
          <p:cNvSpPr txBox="1"/>
          <p:nvPr/>
        </p:nvSpPr>
        <p:spPr>
          <a:xfrm>
            <a:off x="8901925" y="3306711"/>
            <a:ext cx="3393974" cy="218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300"/>
            </a:lvl1pPr>
          </a:lstStyle>
          <a:p>
            <a:r>
              <a:rPr lang="hu-HU" sz="1600" b="1" dirty="0" smtClean="0"/>
              <a:t>Kontakt: Kis Andrea</a:t>
            </a:r>
          </a:p>
          <a:p>
            <a:endParaRPr lang="hu-HU" sz="1600" dirty="0"/>
          </a:p>
          <a:p>
            <a:pPr>
              <a:lnSpc>
                <a:spcPct val="110000"/>
              </a:lnSpc>
            </a:pPr>
            <a:r>
              <a:rPr lang="hu-HU" sz="1600" u="sng" dirty="0"/>
              <a:t>telefon:</a:t>
            </a:r>
            <a:r>
              <a:rPr lang="hu-HU" sz="1600" dirty="0"/>
              <a:t> +</a:t>
            </a:r>
            <a:r>
              <a:rPr lang="hu-HU" sz="1600" dirty="0" smtClean="0"/>
              <a:t>3628522000 </a:t>
            </a:r>
            <a:r>
              <a:rPr lang="hu-HU" sz="1600" dirty="0"/>
              <a:t>(</a:t>
            </a:r>
            <a:r>
              <a:rPr lang="hu-HU" sz="1600" dirty="0" smtClean="0"/>
              <a:t>1244)</a:t>
            </a:r>
          </a:p>
          <a:p>
            <a:pPr>
              <a:lnSpc>
                <a:spcPct val="110000"/>
              </a:lnSpc>
            </a:pPr>
            <a:r>
              <a:rPr lang="hu-HU" sz="1600" u="sng" dirty="0" smtClean="0"/>
              <a:t>mobil:</a:t>
            </a:r>
            <a:r>
              <a:rPr lang="hu-HU" sz="1600" dirty="0" smtClean="0"/>
              <a:t> +36302411143</a:t>
            </a:r>
          </a:p>
          <a:p>
            <a:pPr>
              <a:lnSpc>
                <a:spcPct val="110000"/>
              </a:lnSpc>
            </a:pPr>
            <a:r>
              <a:rPr lang="hu-HU" sz="1600" u="sng" dirty="0" smtClean="0"/>
              <a:t>e-mail</a:t>
            </a:r>
            <a:r>
              <a:rPr lang="hu-HU" sz="1600" u="sng" dirty="0"/>
              <a:t>: </a:t>
            </a:r>
            <a:r>
              <a:rPr lang="hu-HU" sz="1600" dirty="0" smtClean="0">
                <a:hlinkClick r:id="rId3"/>
              </a:rPr>
              <a:t>Kis.Andrea@fh.szie.hu</a:t>
            </a:r>
            <a:endParaRPr lang="hu-HU" sz="1600" dirty="0" smtClean="0"/>
          </a:p>
          <a:p>
            <a:pPr>
              <a:lnSpc>
                <a:spcPct val="110000"/>
              </a:lnSpc>
            </a:pPr>
            <a:r>
              <a:rPr lang="hu-HU" sz="1600" u="sng" dirty="0" smtClean="0"/>
              <a:t>személyesen</a:t>
            </a:r>
            <a:r>
              <a:rPr lang="hu-HU" sz="1600" u="sng" dirty="0"/>
              <a:t>:</a:t>
            </a:r>
            <a:r>
              <a:rPr lang="hu-HU" sz="1600" dirty="0"/>
              <a:t> SZIE-Gödöllő, Főépület – fszt. 25-ös szoba</a:t>
            </a:r>
          </a:p>
          <a:p>
            <a:endParaRPr sz="16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ÍM"/>
          <p:cNvSpPr txBox="1"/>
          <p:nvPr/>
        </p:nvSpPr>
        <p:spPr>
          <a:xfrm>
            <a:off x="2289087" y="3461117"/>
            <a:ext cx="7299413" cy="984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ctr">
              <a:defRPr sz="3200" cap="all">
                <a:solidFill>
                  <a:srgbClr val="000000"/>
                </a:solidFill>
                <a:latin typeface="Montserrat Bold"/>
                <a:ea typeface="Montserrat Bold"/>
                <a:cs typeface="Montserrat Bold"/>
                <a:sym typeface="Montserrat Bold"/>
              </a:defRPr>
            </a:lvl1pPr>
          </a:lstStyle>
          <a:p>
            <a:r>
              <a:rPr lang="hu-HU" dirty="0" smtClean="0">
                <a:effectLst>
                  <a:outerShdw blurRad="38100" dist="38100" dir="2700000" algn="tl">
                    <a:srgbClr val="000000">
                      <a:alpha val="43137"/>
                    </a:srgbClr>
                  </a:outerShdw>
                </a:effectLst>
              </a:rPr>
              <a:t>Köszönöm szépen a megtisztelő figyelmet!</a:t>
            </a:r>
            <a:endParaRPr dirty="0">
              <a:effectLst>
                <a:outerShdw blurRad="38100" dist="38100" dir="2700000" algn="tl">
                  <a:srgbClr val="000000">
                    <a:alpha val="43137"/>
                  </a:srgbClr>
                </a:outerShdw>
              </a:effectLst>
            </a:endParaRPr>
          </a:p>
        </p:txBody>
      </p:sp>
      <p:pic>
        <p:nvPicPr>
          <p:cNvPr id="409" name="Kép" descr="Kép"/>
          <p:cNvPicPr>
            <a:picLocks noChangeAspect="1"/>
          </p:cNvPicPr>
          <p:nvPr/>
        </p:nvPicPr>
        <p:blipFill>
          <a:blip r:embed="rId2">
            <a:extLst/>
          </a:blip>
          <a:stretch>
            <a:fillRect/>
          </a:stretch>
        </p:blipFill>
        <p:spPr>
          <a:xfrm>
            <a:off x="2603499" y="1853915"/>
            <a:ext cx="6985001" cy="956124"/>
          </a:xfrm>
          <a:prstGeom prst="rect">
            <a:avLst/>
          </a:prstGeom>
          <a:ln w="12700">
            <a:miter lim="400000"/>
          </a:ln>
        </p:spPr>
      </p:pic>
      <p:sp>
        <p:nvSpPr>
          <p:cNvPr id="5" name="Phasellus euismod erat quis sem imperdiet euismod. Proin quis quam sed tortor sollicitudin mattis in viverra est. Cras pulvinar ultricies leo, et venenatis elit gravida dignissim. Mauris nec elit pulvinar, pulvinar enim sed, suscipit dui. Nam magna diam, fermentum ac erat nec, pharetra porta sapien. Quisque interdum sed justo ultrices fringilla. Pellentesque dictum a dolor quis venenatis. Nam fermentum diam nisl. Aliquam rutrum lorem dui, mattis volutpat massa efficitur mattis. In venenatis justo eu neque fermentum, vel pulvinar tortor interdum. Pellentesque vestibulum vel velit sed."/>
          <p:cNvSpPr txBox="1"/>
          <p:nvPr/>
        </p:nvSpPr>
        <p:spPr>
          <a:xfrm>
            <a:off x="3149275" y="5190620"/>
            <a:ext cx="5579035"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300"/>
            </a:lvl1pPr>
          </a:lstStyle>
          <a:p>
            <a:pPr algn="ctr"/>
            <a:r>
              <a:rPr lang="hu-HU" sz="2000" dirty="0" smtClean="0"/>
              <a:t>Gödöllő, 2019. február 20.</a:t>
            </a:r>
            <a:endParaRPr lang="hu-HU" sz="2000"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iasorszám"/>
          <p:cNvSpPr txBox="1">
            <a:spLocks noGrp="1"/>
          </p:cNvSpPr>
          <p:nvPr>
            <p:ph type="sldNum" sz="quarter" idx="2"/>
          </p:nvPr>
        </p:nvSpPr>
        <p:spPr>
          <a:xfrm>
            <a:off x="11445468" y="439188"/>
            <a:ext cx="127001" cy="1524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5839" y="1224116"/>
            <a:ext cx="7972728" cy="5327890"/>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Diasorszám"/>
          <p:cNvSpPr txBox="1">
            <a:spLocks noGrp="1"/>
          </p:cNvSpPr>
          <p:nvPr>
            <p:ph type="sldNum" sz="quarter" idx="2"/>
          </p:nvPr>
        </p:nvSpPr>
        <p:spPr>
          <a:xfrm>
            <a:off x="11126063" y="439188"/>
            <a:ext cx="154306" cy="1524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a:lstStyle/>
          <a:p>
            <a:fld id="{86CB4B4D-7CA3-9044-876B-883B54F8677D}" type="slidenum">
              <a:t>3</a:t>
            </a:fld>
            <a:endParaRPr/>
          </a:p>
        </p:txBody>
      </p:sp>
      <p:pic>
        <p:nvPicPr>
          <p:cNvPr id="133" name="Kép" descr="Kép"/>
          <p:cNvPicPr>
            <a:picLocks noChangeAspect="1"/>
          </p:cNvPicPr>
          <p:nvPr/>
        </p:nvPicPr>
        <p:blipFill>
          <a:blip r:embed="rId2">
            <a:extLst/>
          </a:blip>
          <a:stretch>
            <a:fillRect/>
          </a:stretch>
        </p:blipFill>
        <p:spPr>
          <a:xfrm>
            <a:off x="597451" y="1805132"/>
            <a:ext cx="661386" cy="640424"/>
          </a:xfrm>
          <a:prstGeom prst="rect">
            <a:avLst/>
          </a:prstGeom>
          <a:ln w="12700">
            <a:miter lim="400000"/>
          </a:ln>
        </p:spPr>
      </p:pic>
      <p:sp>
        <p:nvSpPr>
          <p:cNvPr id="134" name="Praesent ac convallis lorem. Donec porta, ligula quis."/>
          <p:cNvSpPr txBox="1"/>
          <p:nvPr/>
        </p:nvSpPr>
        <p:spPr>
          <a:xfrm>
            <a:off x="1507009" y="1851023"/>
            <a:ext cx="2585768"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509E49"/>
                </a:solidFill>
                <a:latin typeface="Montserrat Semi Bold"/>
                <a:ea typeface="Montserrat Semi Bold"/>
                <a:cs typeface="Montserrat Semi Bold"/>
                <a:sym typeface="Montserrat Semi Bold"/>
              </a:defRPr>
            </a:lvl1pPr>
          </a:lstStyle>
          <a:p>
            <a:r>
              <a:rPr lang="hu-HU" dirty="0" smtClean="0"/>
              <a:t>Felhívás</a:t>
            </a:r>
            <a:endParaRPr dirty="0"/>
          </a:p>
        </p:txBody>
      </p:sp>
      <p:sp>
        <p:nvSpPr>
          <p:cNvPr id="135" name="Phasellus euismod erat quis sem imperdiet euismod. Proin quis quam sed tortor sollicitudin mattis in viverra est. Cras pulvinar ultricies leo, et venenatis elit."/>
          <p:cNvSpPr txBox="1"/>
          <p:nvPr/>
        </p:nvSpPr>
        <p:spPr>
          <a:xfrm>
            <a:off x="567211" y="2583455"/>
            <a:ext cx="3473444"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vl1pPr>
          </a:lstStyle>
          <a:p>
            <a:r>
              <a:rPr lang="hu-HU" dirty="0" smtClean="0"/>
              <a:t>Az </a:t>
            </a:r>
            <a:r>
              <a:rPr lang="hu-HU" dirty="0"/>
              <a:t>emberi erőforrások minisztere 2016. június 20-án Felhívást tett közzé a </a:t>
            </a:r>
            <a:r>
              <a:rPr lang="hu-HU" b="1" dirty="0"/>
              <a:t>magyar nyelvű külhoni és magyarországi felsőoktatási intézmények közötti együttműködési program </a:t>
            </a:r>
            <a:r>
              <a:rPr lang="hu-HU" dirty="0"/>
              <a:t>kialakítására. </a:t>
            </a:r>
          </a:p>
        </p:txBody>
      </p:sp>
      <p:pic>
        <p:nvPicPr>
          <p:cNvPr id="136" name="Kép" descr="Kép"/>
          <p:cNvPicPr>
            <a:picLocks noChangeAspect="1"/>
          </p:cNvPicPr>
          <p:nvPr/>
        </p:nvPicPr>
        <p:blipFill>
          <a:blip r:embed="rId2">
            <a:extLst/>
          </a:blip>
          <a:stretch>
            <a:fillRect/>
          </a:stretch>
        </p:blipFill>
        <p:spPr>
          <a:xfrm>
            <a:off x="596790" y="4319188"/>
            <a:ext cx="661386" cy="640424"/>
          </a:xfrm>
          <a:prstGeom prst="rect">
            <a:avLst/>
          </a:prstGeom>
          <a:ln w="12700">
            <a:miter lim="400000"/>
          </a:ln>
        </p:spPr>
      </p:pic>
      <p:sp>
        <p:nvSpPr>
          <p:cNvPr id="137" name="Praesent ac convallis lorem. Donec porta, ligula quis."/>
          <p:cNvSpPr txBox="1"/>
          <p:nvPr/>
        </p:nvSpPr>
        <p:spPr>
          <a:xfrm>
            <a:off x="1493648" y="4365079"/>
            <a:ext cx="2585768"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509E49"/>
                </a:solidFill>
                <a:latin typeface="Montserrat Semi Bold"/>
                <a:ea typeface="Montserrat Semi Bold"/>
                <a:cs typeface="Montserrat Semi Bold"/>
                <a:sym typeface="Montserrat Semi Bold"/>
              </a:defRPr>
            </a:lvl1pPr>
          </a:lstStyle>
          <a:p>
            <a:r>
              <a:rPr lang="hu-HU" dirty="0" smtClean="0"/>
              <a:t>Részképzések</a:t>
            </a:r>
          </a:p>
        </p:txBody>
      </p:sp>
      <p:sp>
        <p:nvSpPr>
          <p:cNvPr id="138" name="Phasellus euismod erat quis sem imperdiet euismod. Proin quis quam sed tortor sollicitudin mattis in viverra est. Cras pulvinar ultricies leo, et venenatis elit."/>
          <p:cNvSpPr txBox="1"/>
          <p:nvPr/>
        </p:nvSpPr>
        <p:spPr>
          <a:xfrm>
            <a:off x="566550" y="5097512"/>
            <a:ext cx="347344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vl1pPr>
          </a:lstStyle>
          <a:p>
            <a:r>
              <a:rPr lang="hu-HU" b="1" dirty="0"/>
              <a:t>Kölcsönös (kétoldalú) részképzések </a:t>
            </a:r>
            <a:r>
              <a:rPr lang="hu-HU" dirty="0"/>
              <a:t>lehetősége (oda-vissza mobilitás</a:t>
            </a:r>
            <a:r>
              <a:rPr lang="hu-HU" dirty="0" smtClean="0"/>
              <a:t>).</a:t>
            </a:r>
          </a:p>
        </p:txBody>
      </p:sp>
      <p:pic>
        <p:nvPicPr>
          <p:cNvPr id="139" name="Kép" descr="Kép"/>
          <p:cNvPicPr>
            <a:picLocks noChangeAspect="1"/>
          </p:cNvPicPr>
          <p:nvPr/>
        </p:nvPicPr>
        <p:blipFill>
          <a:blip r:embed="rId2">
            <a:extLst/>
          </a:blip>
          <a:stretch>
            <a:fillRect/>
          </a:stretch>
        </p:blipFill>
        <p:spPr>
          <a:xfrm>
            <a:off x="4458251" y="1792432"/>
            <a:ext cx="661386" cy="640424"/>
          </a:xfrm>
          <a:prstGeom prst="rect">
            <a:avLst/>
          </a:prstGeom>
          <a:ln w="12700">
            <a:miter lim="400000"/>
          </a:ln>
        </p:spPr>
      </p:pic>
      <p:sp>
        <p:nvSpPr>
          <p:cNvPr id="140" name="Praesent ac convallis lorem. Donec porta, ligula quis."/>
          <p:cNvSpPr txBox="1"/>
          <p:nvPr/>
        </p:nvSpPr>
        <p:spPr>
          <a:xfrm>
            <a:off x="5367809" y="1838323"/>
            <a:ext cx="2585768"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509E49"/>
                </a:solidFill>
                <a:latin typeface="Montserrat Semi Bold"/>
                <a:ea typeface="Montserrat Semi Bold"/>
                <a:cs typeface="Montserrat Semi Bold"/>
                <a:sym typeface="Montserrat Semi Bold"/>
              </a:defRPr>
            </a:lvl1pPr>
          </a:lstStyle>
          <a:p>
            <a:r>
              <a:rPr lang="hu-HU" dirty="0" smtClean="0"/>
              <a:t>Programgazdák</a:t>
            </a:r>
            <a:endParaRPr dirty="0"/>
          </a:p>
        </p:txBody>
      </p:sp>
      <p:sp>
        <p:nvSpPr>
          <p:cNvPr id="141" name="Phasellus euismod erat quis sem imperdiet euismod. Proin quis quam sed tortor sollicitudin mattis in viverra est. Cras pulvinar ultricies leo, et venenatis elit."/>
          <p:cNvSpPr txBox="1"/>
          <p:nvPr/>
        </p:nvSpPr>
        <p:spPr>
          <a:xfrm>
            <a:off x="4428011" y="2570755"/>
            <a:ext cx="3473444" cy="1292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vl1pPr>
          </a:lstStyle>
          <a:p>
            <a:r>
              <a:rPr lang="hu-HU"/>
              <a:t>A programban az egyes </a:t>
            </a:r>
            <a:r>
              <a:rPr lang="hu-HU" b="1"/>
              <a:t>külhoni felsőoktatási intézmények ún. </a:t>
            </a:r>
            <a:r>
              <a:rPr lang="hu-HU" b="1" i="1"/>
              <a:t>programgazdaként</a:t>
            </a:r>
            <a:r>
              <a:rPr lang="hu-HU" b="1"/>
              <a:t> </a:t>
            </a:r>
            <a:r>
              <a:rPr lang="hu-HU"/>
              <a:t>vesznek részt. Egy potenciális partnerintézmény akár </a:t>
            </a:r>
            <a:r>
              <a:rPr lang="hu-HU" b="1"/>
              <a:t>több programgazda intézménnyel is együttműködhet</a:t>
            </a:r>
            <a:r>
              <a:rPr lang="hu-HU"/>
              <a:t>.  </a:t>
            </a:r>
            <a:endParaRPr lang="hu-HU" dirty="0"/>
          </a:p>
        </p:txBody>
      </p:sp>
      <p:pic>
        <p:nvPicPr>
          <p:cNvPr id="142" name="Kép" descr="Kép"/>
          <p:cNvPicPr>
            <a:picLocks noChangeAspect="1"/>
          </p:cNvPicPr>
          <p:nvPr/>
        </p:nvPicPr>
        <p:blipFill>
          <a:blip r:embed="rId2">
            <a:extLst/>
          </a:blip>
          <a:stretch>
            <a:fillRect/>
          </a:stretch>
        </p:blipFill>
        <p:spPr>
          <a:xfrm>
            <a:off x="4457590" y="4306488"/>
            <a:ext cx="661386" cy="640424"/>
          </a:xfrm>
          <a:prstGeom prst="rect">
            <a:avLst/>
          </a:prstGeom>
          <a:ln w="12700">
            <a:miter lim="400000"/>
          </a:ln>
        </p:spPr>
      </p:pic>
      <p:sp>
        <p:nvSpPr>
          <p:cNvPr id="143" name="Praesent ac convallis lorem. Donec porta, ligula quis."/>
          <p:cNvSpPr txBox="1"/>
          <p:nvPr/>
        </p:nvSpPr>
        <p:spPr>
          <a:xfrm>
            <a:off x="5354449" y="4352379"/>
            <a:ext cx="25857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509E49"/>
                </a:solidFill>
                <a:latin typeface="Montserrat Semi Bold"/>
                <a:ea typeface="Montserrat Semi Bold"/>
                <a:cs typeface="Montserrat Semi Bold"/>
                <a:sym typeface="Montserrat Semi Bold"/>
              </a:defRPr>
            </a:lvl1pPr>
          </a:lstStyle>
          <a:p>
            <a:r>
              <a:rPr lang="hu-HU" dirty="0" smtClean="0"/>
              <a:t>Ösztöndíj</a:t>
            </a:r>
            <a:endParaRPr lang="hu-HU" dirty="0"/>
          </a:p>
        </p:txBody>
      </p:sp>
      <p:sp>
        <p:nvSpPr>
          <p:cNvPr id="144" name="Phasellus euismod erat quis sem imperdiet euismod. Proin quis quam sed tortor sollicitudin mattis in viverra est. Cras pulvinar ultricies leo, et venenatis elit."/>
          <p:cNvSpPr txBox="1"/>
          <p:nvPr/>
        </p:nvSpPr>
        <p:spPr>
          <a:xfrm>
            <a:off x="4427350" y="5084812"/>
            <a:ext cx="3473444" cy="8925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vl1pPr>
          </a:lstStyle>
          <a:p>
            <a:r>
              <a:rPr lang="hu-HU" dirty="0"/>
              <a:t>A </a:t>
            </a:r>
            <a:r>
              <a:rPr lang="hu-HU" b="1" dirty="0"/>
              <a:t>programgazda</a:t>
            </a:r>
            <a:r>
              <a:rPr lang="hu-HU" dirty="0"/>
              <a:t> intézmény folyósítja az </a:t>
            </a:r>
            <a:r>
              <a:rPr lang="hu-HU" b="1" dirty="0"/>
              <a:t>ösztöndíjat</a:t>
            </a:r>
            <a:r>
              <a:rPr lang="hu-HU" dirty="0"/>
              <a:t>, mely szabadon felhasználható a mobilitási időszak során felmerülő költségekre</a:t>
            </a:r>
            <a:r>
              <a:rPr lang="hu-HU" dirty="0" smtClean="0"/>
              <a:t>.</a:t>
            </a:r>
            <a:endParaRPr lang="hu-HU" dirty="0"/>
          </a:p>
        </p:txBody>
      </p:sp>
      <p:pic>
        <p:nvPicPr>
          <p:cNvPr id="145" name="Kép" descr="Kép"/>
          <p:cNvPicPr>
            <a:picLocks noChangeAspect="1"/>
          </p:cNvPicPr>
          <p:nvPr/>
        </p:nvPicPr>
        <p:blipFill>
          <a:blip r:embed="rId2">
            <a:extLst/>
          </a:blip>
          <a:stretch>
            <a:fillRect/>
          </a:stretch>
        </p:blipFill>
        <p:spPr>
          <a:xfrm>
            <a:off x="8319713" y="1792432"/>
            <a:ext cx="661386" cy="640424"/>
          </a:xfrm>
          <a:prstGeom prst="rect">
            <a:avLst/>
          </a:prstGeom>
          <a:ln w="12700">
            <a:miter lim="400000"/>
          </a:ln>
        </p:spPr>
      </p:pic>
      <p:sp>
        <p:nvSpPr>
          <p:cNvPr id="146" name="Praesent ac convallis lorem. Donec porta, ligula quis."/>
          <p:cNvSpPr txBox="1"/>
          <p:nvPr/>
        </p:nvSpPr>
        <p:spPr>
          <a:xfrm>
            <a:off x="9229270" y="1838323"/>
            <a:ext cx="2585768"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509E49"/>
                </a:solidFill>
                <a:latin typeface="Montserrat Semi Bold"/>
                <a:ea typeface="Montserrat Semi Bold"/>
                <a:cs typeface="Montserrat Semi Bold"/>
                <a:sym typeface="Montserrat Semi Bold"/>
              </a:defRPr>
            </a:lvl1pPr>
          </a:lstStyle>
          <a:p>
            <a:r>
              <a:rPr lang="hu-HU" dirty="0"/>
              <a:t>Együttműködési </a:t>
            </a:r>
            <a:r>
              <a:rPr lang="hu-HU" dirty="0" smtClean="0"/>
              <a:t>megállapodás</a:t>
            </a:r>
            <a:endParaRPr lang="hu-HU" dirty="0"/>
          </a:p>
        </p:txBody>
      </p:sp>
      <p:sp>
        <p:nvSpPr>
          <p:cNvPr id="147" name="Phasellus euismod erat quis sem imperdiet euismod. Proin quis quam sed tortor sollicitudin mattis in viverra est. Cras pulvinar ultricies leo, et venenatis elit."/>
          <p:cNvSpPr txBox="1"/>
          <p:nvPr/>
        </p:nvSpPr>
        <p:spPr>
          <a:xfrm>
            <a:off x="8289473" y="2570755"/>
            <a:ext cx="3473443" cy="1292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vl1pPr>
          </a:lstStyle>
          <a:p>
            <a:r>
              <a:rPr lang="hu-HU" dirty="0" smtClean="0"/>
              <a:t>A </a:t>
            </a:r>
            <a:r>
              <a:rPr lang="hu-HU" dirty="0"/>
              <a:t>programgazda intézmény kiválasztja a magyarországi vagy külhoni </a:t>
            </a:r>
            <a:r>
              <a:rPr lang="hu-HU" i="1" dirty="0"/>
              <a:t>partnerintézményeit</a:t>
            </a:r>
            <a:r>
              <a:rPr lang="hu-HU" dirty="0"/>
              <a:t>, azokkal a részképzésekről </a:t>
            </a:r>
            <a:r>
              <a:rPr lang="hu-HU" b="1" dirty="0"/>
              <a:t>együttműködési megállapodást</a:t>
            </a:r>
            <a:r>
              <a:rPr lang="hu-HU" dirty="0"/>
              <a:t> köt.</a:t>
            </a:r>
          </a:p>
          <a:p>
            <a:endParaRPr lang="hu-HU" dirty="0"/>
          </a:p>
        </p:txBody>
      </p:sp>
      <p:pic>
        <p:nvPicPr>
          <p:cNvPr id="148" name="Kép" descr="Kép"/>
          <p:cNvPicPr>
            <a:picLocks noChangeAspect="1"/>
          </p:cNvPicPr>
          <p:nvPr/>
        </p:nvPicPr>
        <p:blipFill>
          <a:blip r:embed="rId2">
            <a:extLst/>
          </a:blip>
          <a:stretch>
            <a:fillRect/>
          </a:stretch>
        </p:blipFill>
        <p:spPr>
          <a:xfrm>
            <a:off x="8319051" y="4306488"/>
            <a:ext cx="661386" cy="640424"/>
          </a:xfrm>
          <a:prstGeom prst="rect">
            <a:avLst/>
          </a:prstGeom>
          <a:ln w="12700">
            <a:miter lim="400000"/>
          </a:ln>
        </p:spPr>
      </p:pic>
      <p:sp>
        <p:nvSpPr>
          <p:cNvPr id="149" name="Praesent ac convallis lorem. Donec porta, ligula quis."/>
          <p:cNvSpPr txBox="1"/>
          <p:nvPr/>
        </p:nvSpPr>
        <p:spPr>
          <a:xfrm>
            <a:off x="9215910" y="4352379"/>
            <a:ext cx="258576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509E49"/>
                </a:solidFill>
                <a:latin typeface="Montserrat Semi Bold"/>
                <a:ea typeface="Montserrat Semi Bold"/>
                <a:cs typeface="Montserrat Semi Bold"/>
                <a:sym typeface="Montserrat Semi Bold"/>
              </a:defRPr>
            </a:lvl1pPr>
          </a:lstStyle>
          <a:p>
            <a:r>
              <a:rPr lang="hu-HU" dirty="0" smtClean="0"/>
              <a:t>Kollégium</a:t>
            </a:r>
            <a:endParaRPr lang="hu-HU" dirty="0"/>
          </a:p>
        </p:txBody>
      </p:sp>
      <p:sp>
        <p:nvSpPr>
          <p:cNvPr id="150" name="Phasellus euismod erat quis sem imperdiet euismod. Proin quis quam sed tortor sollicitudin mattis in viverra est. Cras pulvinar ultricies leo, et venenatis elit."/>
          <p:cNvSpPr txBox="1"/>
          <p:nvPr/>
        </p:nvSpPr>
        <p:spPr>
          <a:xfrm>
            <a:off x="8288811" y="5084812"/>
            <a:ext cx="3473444"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vl1pPr>
          </a:lstStyle>
          <a:p>
            <a:r>
              <a:rPr lang="hu-HU" dirty="0"/>
              <a:t>Az intézmények – lehetőségük és az egy félévre előzetesen leegyeztetettek szerint – térítés ellenében </a:t>
            </a:r>
            <a:r>
              <a:rPr lang="hu-HU" b="1" dirty="0"/>
              <a:t>kollégiumi ellátást </a:t>
            </a:r>
            <a:r>
              <a:rPr lang="hu-HU" dirty="0"/>
              <a:t>biztosítanak a mobilitásban részt vevő hallgatónak</a:t>
            </a:r>
            <a:r>
              <a:rPr lang="hu-HU" dirty="0" smtClean="0"/>
              <a:t>.</a:t>
            </a:r>
            <a:endParaRPr lang="hu-HU" dirty="0"/>
          </a:p>
        </p:txBody>
      </p:sp>
      <p:sp>
        <p:nvSpPr>
          <p:cNvPr id="23" name="CÍM"/>
          <p:cNvSpPr txBox="1"/>
          <p:nvPr/>
        </p:nvSpPr>
        <p:spPr>
          <a:xfrm>
            <a:off x="2811016" y="447250"/>
            <a:ext cx="635619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3200" cap="all">
                <a:solidFill>
                  <a:srgbClr val="000000"/>
                </a:solidFill>
                <a:latin typeface="Montserrat Bold"/>
                <a:ea typeface="Montserrat Bold"/>
                <a:cs typeface="Montserrat Bold"/>
                <a:sym typeface="Montserrat Bold"/>
              </a:defRPr>
            </a:lvl1pPr>
          </a:lstStyle>
          <a:p>
            <a:r>
              <a:rPr lang="hu-HU" dirty="0" smtClean="0"/>
              <a:t>A </a:t>
            </a:r>
            <a:r>
              <a:rPr lang="hu-HU" dirty="0" err="1"/>
              <a:t>M</a:t>
            </a:r>
            <a:r>
              <a:rPr lang="hu-HU" dirty="0" err="1" smtClean="0"/>
              <a:t>akovecz</a:t>
            </a:r>
            <a:r>
              <a:rPr lang="hu-HU" dirty="0" smtClean="0"/>
              <a:t> </a:t>
            </a:r>
            <a:r>
              <a:rPr lang="hu-HU" dirty="0"/>
              <a:t>P</a:t>
            </a:r>
            <a:r>
              <a:rPr lang="hu-HU" dirty="0" smtClean="0"/>
              <a:t>rogramról</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down)">
                                      <p:cBhvr>
                                        <p:cTn id="7" dur="500"/>
                                        <p:tgtEl>
                                          <p:spTgt spid="1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wipe(down)">
                                      <p:cBhvr>
                                        <p:cTn id="10" dur="500"/>
                                        <p:tgtEl>
                                          <p:spTgt spid="1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wipe(down)">
                                      <p:cBhvr>
                                        <p:cTn id="13" dur="500"/>
                                        <p:tgtEl>
                                          <p:spTgt spid="13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9"/>
                                        </p:tgtEl>
                                        <p:attrNameLst>
                                          <p:attrName>style.visibility</p:attrName>
                                        </p:attrNameLst>
                                      </p:cBhvr>
                                      <p:to>
                                        <p:strVal val="visible"/>
                                      </p:to>
                                    </p:set>
                                    <p:animEffect transition="in" filter="wipe(down)">
                                      <p:cBhvr>
                                        <p:cTn id="18" dur="500"/>
                                        <p:tgtEl>
                                          <p:spTgt spid="13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0"/>
                                        </p:tgtEl>
                                        <p:attrNameLst>
                                          <p:attrName>style.visibility</p:attrName>
                                        </p:attrNameLst>
                                      </p:cBhvr>
                                      <p:to>
                                        <p:strVal val="visible"/>
                                      </p:to>
                                    </p:set>
                                    <p:animEffect transition="in" filter="wipe(down)">
                                      <p:cBhvr>
                                        <p:cTn id="21" dur="500"/>
                                        <p:tgtEl>
                                          <p:spTgt spid="14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down)">
                                      <p:cBhvr>
                                        <p:cTn id="24" dur="500"/>
                                        <p:tgtEl>
                                          <p:spTgt spid="1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wipe(down)">
                                      <p:cBhvr>
                                        <p:cTn id="29" dur="500"/>
                                        <p:tgtEl>
                                          <p:spTgt spid="14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wipe(down)">
                                      <p:cBhvr>
                                        <p:cTn id="32" dur="500"/>
                                        <p:tgtEl>
                                          <p:spTgt spid="14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wipe(down)">
                                      <p:cBhvr>
                                        <p:cTn id="35" dur="500"/>
                                        <p:tgtEl>
                                          <p:spTgt spid="1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wipe(down)">
                                      <p:cBhvr>
                                        <p:cTn id="40" dur="500"/>
                                        <p:tgtEl>
                                          <p:spTgt spid="13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wipe(down)">
                                      <p:cBhvr>
                                        <p:cTn id="43" dur="500"/>
                                        <p:tgtEl>
                                          <p:spTgt spid="13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38"/>
                                        </p:tgtEl>
                                        <p:attrNameLst>
                                          <p:attrName>style.visibility</p:attrName>
                                        </p:attrNameLst>
                                      </p:cBhvr>
                                      <p:to>
                                        <p:strVal val="visible"/>
                                      </p:to>
                                    </p:set>
                                    <p:animEffect transition="in" filter="wipe(down)">
                                      <p:cBhvr>
                                        <p:cTn id="46" dur="500"/>
                                        <p:tgtEl>
                                          <p:spTgt spid="13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42"/>
                                        </p:tgtEl>
                                        <p:attrNameLst>
                                          <p:attrName>style.visibility</p:attrName>
                                        </p:attrNameLst>
                                      </p:cBhvr>
                                      <p:to>
                                        <p:strVal val="visible"/>
                                      </p:to>
                                    </p:set>
                                    <p:animEffect transition="in" filter="wipe(down)">
                                      <p:cBhvr>
                                        <p:cTn id="51" dur="500"/>
                                        <p:tgtEl>
                                          <p:spTgt spid="14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wipe(down)">
                                      <p:cBhvr>
                                        <p:cTn id="54" dur="500"/>
                                        <p:tgtEl>
                                          <p:spTgt spid="14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animEffect transition="in" filter="wipe(down)">
                                      <p:cBhvr>
                                        <p:cTn id="57" dur="500"/>
                                        <p:tgtEl>
                                          <p:spTgt spid="1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48"/>
                                        </p:tgtEl>
                                        <p:attrNameLst>
                                          <p:attrName>style.visibility</p:attrName>
                                        </p:attrNameLst>
                                      </p:cBhvr>
                                      <p:to>
                                        <p:strVal val="visible"/>
                                      </p:to>
                                    </p:set>
                                    <p:animEffect transition="in" filter="wipe(down)">
                                      <p:cBhvr>
                                        <p:cTn id="62" dur="500"/>
                                        <p:tgtEl>
                                          <p:spTgt spid="14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49"/>
                                        </p:tgtEl>
                                        <p:attrNameLst>
                                          <p:attrName>style.visibility</p:attrName>
                                        </p:attrNameLst>
                                      </p:cBhvr>
                                      <p:to>
                                        <p:strVal val="visible"/>
                                      </p:to>
                                    </p:set>
                                    <p:animEffect transition="in" filter="wipe(down)">
                                      <p:cBhvr>
                                        <p:cTn id="65" dur="500"/>
                                        <p:tgtEl>
                                          <p:spTgt spid="14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50"/>
                                        </p:tgtEl>
                                        <p:attrNameLst>
                                          <p:attrName>style.visibility</p:attrName>
                                        </p:attrNameLst>
                                      </p:cBhvr>
                                      <p:to>
                                        <p:strVal val="visible"/>
                                      </p:to>
                                    </p:set>
                                    <p:animEffect transition="in" filter="wipe(down)">
                                      <p:cBhvr>
                                        <p:cTn id="68"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7" grpId="0" animBg="1"/>
      <p:bldP spid="138" grpId="0" animBg="1"/>
      <p:bldP spid="140" grpId="0" animBg="1"/>
      <p:bldP spid="141" grpId="0" animBg="1"/>
      <p:bldP spid="143" grpId="0" animBg="1"/>
      <p:bldP spid="144" grpId="0" animBg="1"/>
      <p:bldP spid="146" grpId="0" animBg="1"/>
      <p:bldP spid="147" grpId="0" animBg="1"/>
      <p:bldP spid="149" grpId="0" animBg="1"/>
      <p:bldP spid="1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iasorszám"/>
          <p:cNvSpPr txBox="1">
            <a:spLocks noGrp="1"/>
          </p:cNvSpPr>
          <p:nvPr>
            <p:ph type="sldNum" sz="quarter" idx="2"/>
          </p:nvPr>
        </p:nvSpPr>
        <p:spPr>
          <a:xfrm>
            <a:off x="11126406" y="439188"/>
            <a:ext cx="153963" cy="1524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a:lstStyle/>
          <a:p>
            <a:fld id="{86CB4B4D-7CA3-9044-876B-883B54F8677D}" type="slidenum">
              <a:t>4</a:t>
            </a:fld>
            <a:endParaRPr/>
          </a:p>
        </p:txBody>
      </p:sp>
      <p:grpSp>
        <p:nvGrpSpPr>
          <p:cNvPr id="160" name="Csoportosítás"/>
          <p:cNvGrpSpPr/>
          <p:nvPr/>
        </p:nvGrpSpPr>
        <p:grpSpPr>
          <a:xfrm>
            <a:off x="610293" y="3266609"/>
            <a:ext cx="3200401" cy="784774"/>
            <a:chOff x="0" y="0"/>
            <a:chExt cx="3200400" cy="784773"/>
          </a:xfrm>
        </p:grpSpPr>
        <p:sp>
          <p:nvSpPr>
            <p:cNvPr id="155" name="Lekerekített téglalap"/>
            <p:cNvSpPr/>
            <p:nvPr/>
          </p:nvSpPr>
          <p:spPr>
            <a:xfrm>
              <a:off x="0" y="175172"/>
              <a:ext cx="3200400" cy="609601"/>
            </a:xfrm>
            <a:prstGeom prst="roundRect">
              <a:avLst>
                <a:gd name="adj" fmla="val 50000"/>
              </a:avLst>
            </a:prstGeom>
            <a:solidFill>
              <a:srgbClr val="4CAF50"/>
            </a:solidFill>
            <a:ln w="12700" cap="flat">
              <a:noFill/>
              <a:miter lim="400000"/>
            </a:ln>
            <a:effectLst/>
          </p:spPr>
          <p:txBody>
            <a:bodyPr wrap="square" lIns="45719" tIns="45719" rIns="45719" bIns="45719" numCol="1" anchor="ctr">
              <a:noAutofit/>
            </a:bodyPr>
            <a:lstStyle/>
            <a:p>
              <a:pPr algn="ctr">
                <a:defRPr sz="2400">
                  <a:solidFill>
                    <a:srgbClr val="FFFFFF"/>
                  </a:solidFill>
                </a:defRPr>
              </a:pPr>
              <a:endParaRPr/>
            </a:p>
          </p:txBody>
        </p:sp>
        <p:grpSp>
          <p:nvGrpSpPr>
            <p:cNvPr id="158" name="Csoportosítás"/>
            <p:cNvGrpSpPr/>
            <p:nvPr/>
          </p:nvGrpSpPr>
          <p:grpSpPr>
            <a:xfrm>
              <a:off x="410487" y="306896"/>
              <a:ext cx="2371137" cy="367353"/>
              <a:chOff x="0" y="-1"/>
              <a:chExt cx="2371135" cy="367352"/>
            </a:xfrm>
          </p:grpSpPr>
          <p:sp>
            <p:nvSpPr>
              <p:cNvPr id="156" name="Négyszög"/>
              <p:cNvSpPr/>
              <p:nvPr/>
            </p:nvSpPr>
            <p:spPr>
              <a:xfrm>
                <a:off x="0" y="-1"/>
                <a:ext cx="2371135" cy="367352"/>
              </a:xfrm>
              <a:prstGeom prst="rect">
                <a:avLst/>
              </a:prstGeom>
              <a:solidFill>
                <a:srgbClr val="4CAF50"/>
              </a:solidFill>
              <a:ln w="12700" cap="flat">
                <a:noFill/>
                <a:miter lim="400000"/>
              </a:ln>
              <a:effectLst/>
            </p:spPr>
            <p:txBody>
              <a:bodyPr wrap="square" lIns="45719" tIns="45719" rIns="45719" bIns="45719" numCol="1" anchor="ctr">
                <a:noAutofit/>
              </a:bodyPr>
              <a:lstStyle/>
              <a:p>
                <a:pPr algn="ctr">
                  <a:spcBef>
                    <a:spcPts val="300"/>
                  </a:spcBef>
                  <a:defRPr sz="1000" b="1">
                    <a:solidFill>
                      <a:srgbClr val="FFFFFF"/>
                    </a:solidFill>
                  </a:defRPr>
                </a:pPr>
                <a:endParaRPr/>
              </a:p>
            </p:txBody>
          </p:sp>
          <p:sp>
            <p:nvSpPr>
              <p:cNvPr id="157" name="Első lépés"/>
              <p:cNvSpPr txBox="1"/>
              <p:nvPr/>
            </p:nvSpPr>
            <p:spPr>
              <a:xfrm>
                <a:off x="0" y="0"/>
                <a:ext cx="2371135" cy="338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t">
                <a:spAutoFit/>
              </a:bodyPr>
              <a:lstStyle>
                <a:lvl1pPr algn="ctr">
                  <a:spcBef>
                    <a:spcPts val="300"/>
                  </a:spcBef>
                  <a:defRPr sz="1400" b="1">
                    <a:solidFill>
                      <a:srgbClr val="FFFFFF"/>
                    </a:solidFill>
                  </a:defRPr>
                </a:lvl1pPr>
              </a:lstStyle>
              <a:p>
                <a:r>
                  <a:rPr lang="hu-HU" dirty="0" smtClean="0"/>
                  <a:t>A kezdetek</a:t>
                </a:r>
                <a:endParaRPr dirty="0"/>
              </a:p>
            </p:txBody>
          </p:sp>
        </p:grpSp>
        <p:sp>
          <p:nvSpPr>
            <p:cNvPr id="159" name="Háromszög"/>
            <p:cNvSpPr/>
            <p:nvPr/>
          </p:nvSpPr>
          <p:spPr>
            <a:xfrm>
              <a:off x="1477521" y="0"/>
              <a:ext cx="237067" cy="175172"/>
            </a:xfrm>
            <a:prstGeom prst="triangle">
              <a:avLst/>
            </a:prstGeom>
            <a:solidFill>
              <a:srgbClr val="4CAF50"/>
            </a:solidFill>
            <a:ln w="12700" cap="flat">
              <a:noFill/>
              <a:miter lim="400000"/>
            </a:ln>
            <a:effectLst/>
          </p:spPr>
          <p:txBody>
            <a:bodyPr wrap="square" lIns="45719" tIns="45719" rIns="45719" bIns="45719" numCol="1" anchor="ctr">
              <a:noAutofit/>
            </a:bodyPr>
            <a:lstStyle/>
            <a:p>
              <a:pPr algn="ctr">
                <a:defRPr sz="2400">
                  <a:solidFill>
                    <a:srgbClr val="FFFFFF"/>
                  </a:solidFill>
                </a:defRPr>
              </a:pPr>
              <a:endParaRPr/>
            </a:p>
          </p:txBody>
        </p:sp>
      </p:grpSp>
      <p:grpSp>
        <p:nvGrpSpPr>
          <p:cNvPr id="166" name="Csoportosítás"/>
          <p:cNvGrpSpPr/>
          <p:nvPr/>
        </p:nvGrpSpPr>
        <p:grpSpPr>
          <a:xfrm>
            <a:off x="3144105" y="3441780"/>
            <a:ext cx="3200401" cy="787524"/>
            <a:chOff x="0" y="-1"/>
            <a:chExt cx="3200400" cy="787523"/>
          </a:xfrm>
        </p:grpSpPr>
        <p:sp>
          <p:nvSpPr>
            <p:cNvPr id="161" name="Lekerekített téglalap"/>
            <p:cNvSpPr/>
            <p:nvPr/>
          </p:nvSpPr>
          <p:spPr>
            <a:xfrm>
              <a:off x="0" y="-1"/>
              <a:ext cx="3200400" cy="609601"/>
            </a:xfrm>
            <a:prstGeom prst="roundRect">
              <a:avLst>
                <a:gd name="adj" fmla="val 47917"/>
              </a:avLst>
            </a:prstGeom>
            <a:solidFill>
              <a:srgbClr val="43A047"/>
            </a:solidFill>
            <a:ln w="12700" cap="flat">
              <a:noFill/>
              <a:miter lim="400000"/>
            </a:ln>
            <a:effectLst/>
          </p:spPr>
          <p:txBody>
            <a:bodyPr wrap="square" lIns="45719" tIns="45719" rIns="45719" bIns="45719" numCol="1" anchor="ctr">
              <a:noAutofit/>
            </a:bodyPr>
            <a:lstStyle/>
            <a:p>
              <a:pPr algn="ctr">
                <a:defRPr sz="2400">
                  <a:solidFill>
                    <a:srgbClr val="FFFFFF"/>
                  </a:solidFill>
                </a:defRPr>
              </a:pPr>
              <a:endParaRPr/>
            </a:p>
          </p:txBody>
        </p:sp>
        <p:grpSp>
          <p:nvGrpSpPr>
            <p:cNvPr id="164" name="Csoportosítás"/>
            <p:cNvGrpSpPr/>
            <p:nvPr/>
          </p:nvGrpSpPr>
          <p:grpSpPr>
            <a:xfrm>
              <a:off x="408453" y="131725"/>
              <a:ext cx="2371136" cy="367352"/>
              <a:chOff x="0" y="0"/>
              <a:chExt cx="2371135" cy="367350"/>
            </a:xfrm>
          </p:grpSpPr>
          <p:sp>
            <p:nvSpPr>
              <p:cNvPr id="162" name="Négyszög"/>
              <p:cNvSpPr/>
              <p:nvPr/>
            </p:nvSpPr>
            <p:spPr>
              <a:xfrm>
                <a:off x="0" y="0"/>
                <a:ext cx="2371135" cy="367350"/>
              </a:xfrm>
              <a:prstGeom prst="rect">
                <a:avLst/>
              </a:prstGeom>
              <a:solidFill>
                <a:srgbClr val="43A047"/>
              </a:solidFill>
              <a:ln w="12700" cap="flat">
                <a:noFill/>
                <a:miter lim="400000"/>
              </a:ln>
              <a:effectLst/>
            </p:spPr>
            <p:txBody>
              <a:bodyPr wrap="square" lIns="45719" tIns="45719" rIns="45719" bIns="45719" numCol="1" anchor="ctr">
                <a:noAutofit/>
              </a:bodyPr>
              <a:lstStyle/>
              <a:p>
                <a:pPr algn="ctr">
                  <a:spcBef>
                    <a:spcPts val="300"/>
                  </a:spcBef>
                  <a:defRPr sz="1000" b="1">
                    <a:solidFill>
                      <a:srgbClr val="FFFFFF"/>
                    </a:solidFill>
                  </a:defRPr>
                </a:pPr>
                <a:endParaRPr/>
              </a:p>
            </p:txBody>
          </p:sp>
          <p:sp>
            <p:nvSpPr>
              <p:cNvPr id="163" name="Második lépés"/>
              <p:cNvSpPr txBox="1"/>
              <p:nvPr/>
            </p:nvSpPr>
            <p:spPr>
              <a:xfrm>
                <a:off x="0" y="0"/>
                <a:ext cx="2371135" cy="3385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t">
                <a:spAutoFit/>
              </a:bodyPr>
              <a:lstStyle>
                <a:lvl1pPr algn="ctr">
                  <a:spcBef>
                    <a:spcPts val="300"/>
                  </a:spcBef>
                  <a:defRPr sz="1400" b="1">
                    <a:solidFill>
                      <a:srgbClr val="FFFFFF"/>
                    </a:solidFill>
                  </a:defRPr>
                </a:lvl1pPr>
              </a:lstStyle>
              <a:p>
                <a:r>
                  <a:rPr lang="hu-HU" dirty="0" smtClean="0"/>
                  <a:t>Partnereink</a:t>
                </a:r>
                <a:endParaRPr dirty="0"/>
              </a:p>
            </p:txBody>
          </p:sp>
        </p:grpSp>
        <p:sp>
          <p:nvSpPr>
            <p:cNvPr id="165" name="Háromszög"/>
            <p:cNvSpPr/>
            <p:nvPr/>
          </p:nvSpPr>
          <p:spPr>
            <a:xfrm rot="10800000" flipH="1">
              <a:off x="1476450" y="612349"/>
              <a:ext cx="237068" cy="175173"/>
            </a:xfrm>
            <a:prstGeom prst="triangle">
              <a:avLst/>
            </a:prstGeom>
            <a:solidFill>
              <a:srgbClr val="43A047"/>
            </a:solidFill>
            <a:ln w="12700" cap="flat">
              <a:noFill/>
              <a:miter lim="400000"/>
            </a:ln>
            <a:effectLst/>
          </p:spPr>
          <p:txBody>
            <a:bodyPr wrap="square" lIns="45719" tIns="45719" rIns="45719" bIns="45719" numCol="1" anchor="ctr">
              <a:noAutofit/>
            </a:bodyPr>
            <a:lstStyle/>
            <a:p>
              <a:pPr algn="ctr">
                <a:defRPr sz="2400">
                  <a:solidFill>
                    <a:srgbClr val="FFFFFF"/>
                  </a:solidFill>
                </a:defRPr>
              </a:pPr>
              <a:endParaRPr/>
            </a:p>
          </p:txBody>
        </p:sp>
      </p:grpSp>
      <p:grpSp>
        <p:nvGrpSpPr>
          <p:cNvPr id="176" name="Csoportosítás"/>
          <p:cNvGrpSpPr/>
          <p:nvPr/>
        </p:nvGrpSpPr>
        <p:grpSpPr>
          <a:xfrm>
            <a:off x="5783426" y="3266609"/>
            <a:ext cx="3200401" cy="784774"/>
            <a:chOff x="0" y="0"/>
            <a:chExt cx="3200400" cy="784773"/>
          </a:xfrm>
        </p:grpSpPr>
        <p:sp>
          <p:nvSpPr>
            <p:cNvPr id="171" name="Lekerekített téglalap"/>
            <p:cNvSpPr/>
            <p:nvPr/>
          </p:nvSpPr>
          <p:spPr>
            <a:xfrm>
              <a:off x="0" y="175172"/>
              <a:ext cx="3200400" cy="609601"/>
            </a:xfrm>
            <a:prstGeom prst="roundRect">
              <a:avLst>
                <a:gd name="adj" fmla="val 50000"/>
              </a:avLst>
            </a:prstGeom>
            <a:solidFill>
              <a:srgbClr val="388E3C"/>
            </a:solidFill>
            <a:ln w="12700" cap="flat">
              <a:noFill/>
              <a:miter lim="400000"/>
            </a:ln>
            <a:effectLst/>
          </p:spPr>
          <p:txBody>
            <a:bodyPr wrap="square" lIns="45719" tIns="45719" rIns="45719" bIns="45719" numCol="1" anchor="ctr">
              <a:noAutofit/>
            </a:bodyPr>
            <a:lstStyle/>
            <a:p>
              <a:pPr algn="ctr">
                <a:defRPr sz="2400">
                  <a:solidFill>
                    <a:srgbClr val="FFFFFF"/>
                  </a:solidFill>
                </a:defRPr>
              </a:pPr>
              <a:endParaRPr/>
            </a:p>
          </p:txBody>
        </p:sp>
        <p:sp>
          <p:nvSpPr>
            <p:cNvPr id="172" name="Háromszög"/>
            <p:cNvSpPr/>
            <p:nvPr/>
          </p:nvSpPr>
          <p:spPr>
            <a:xfrm>
              <a:off x="1383122" y="0"/>
              <a:ext cx="237068" cy="175172"/>
            </a:xfrm>
            <a:prstGeom prst="triangle">
              <a:avLst/>
            </a:prstGeom>
            <a:solidFill>
              <a:srgbClr val="388E3C"/>
            </a:solidFill>
            <a:ln w="12700" cap="flat">
              <a:noFill/>
              <a:miter lim="400000"/>
            </a:ln>
            <a:effectLst/>
          </p:spPr>
          <p:txBody>
            <a:bodyPr wrap="square" lIns="45719" tIns="45719" rIns="45719" bIns="45719" numCol="1" anchor="ctr">
              <a:noAutofit/>
            </a:bodyPr>
            <a:lstStyle/>
            <a:p>
              <a:pPr algn="ctr">
                <a:defRPr sz="2400">
                  <a:solidFill>
                    <a:srgbClr val="FFFFFF"/>
                  </a:solidFill>
                </a:defRPr>
              </a:pPr>
              <a:endParaRPr/>
            </a:p>
          </p:txBody>
        </p:sp>
        <p:grpSp>
          <p:nvGrpSpPr>
            <p:cNvPr id="175" name="Csoportosítás"/>
            <p:cNvGrpSpPr/>
            <p:nvPr/>
          </p:nvGrpSpPr>
          <p:grpSpPr>
            <a:xfrm>
              <a:off x="312522" y="293532"/>
              <a:ext cx="2392685" cy="367353"/>
              <a:chOff x="-1" y="-1"/>
              <a:chExt cx="2392684" cy="367352"/>
            </a:xfrm>
          </p:grpSpPr>
          <p:sp>
            <p:nvSpPr>
              <p:cNvPr id="173" name="Négyszög"/>
              <p:cNvSpPr/>
              <p:nvPr/>
            </p:nvSpPr>
            <p:spPr>
              <a:xfrm>
                <a:off x="-1" y="-1"/>
                <a:ext cx="2392684" cy="367352"/>
              </a:xfrm>
              <a:prstGeom prst="rect">
                <a:avLst/>
              </a:prstGeom>
              <a:solidFill>
                <a:srgbClr val="388E3C"/>
              </a:solidFill>
              <a:ln w="12700" cap="flat">
                <a:noFill/>
                <a:miter lim="400000"/>
              </a:ln>
              <a:effectLst/>
            </p:spPr>
            <p:txBody>
              <a:bodyPr wrap="square" lIns="45719" tIns="45719" rIns="45719" bIns="45719" numCol="1" anchor="ctr">
                <a:noAutofit/>
              </a:bodyPr>
              <a:lstStyle/>
              <a:p>
                <a:pPr algn="ctr">
                  <a:spcBef>
                    <a:spcPts val="300"/>
                  </a:spcBef>
                  <a:defRPr sz="1000" b="1">
                    <a:solidFill>
                      <a:srgbClr val="FFFFFF"/>
                    </a:solidFill>
                  </a:defRPr>
                </a:pPr>
                <a:endParaRPr/>
              </a:p>
            </p:txBody>
          </p:sp>
          <p:sp>
            <p:nvSpPr>
              <p:cNvPr id="174" name="Harmadik lépés"/>
              <p:cNvSpPr txBox="1"/>
              <p:nvPr/>
            </p:nvSpPr>
            <p:spPr>
              <a:xfrm>
                <a:off x="0" y="0"/>
                <a:ext cx="2392683" cy="338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t">
                <a:spAutoFit/>
              </a:bodyPr>
              <a:lstStyle>
                <a:lvl1pPr algn="ctr">
                  <a:spcBef>
                    <a:spcPts val="300"/>
                  </a:spcBef>
                  <a:defRPr sz="1400" b="1">
                    <a:solidFill>
                      <a:srgbClr val="FFFFFF"/>
                    </a:solidFill>
                  </a:defRPr>
                </a:lvl1pPr>
              </a:lstStyle>
              <a:p>
                <a:r>
                  <a:rPr lang="hu-HU" dirty="0" smtClean="0"/>
                  <a:t>Mobilitási időszak</a:t>
                </a:r>
                <a:endParaRPr dirty="0"/>
              </a:p>
            </p:txBody>
          </p:sp>
        </p:grpSp>
      </p:grpSp>
      <p:grpSp>
        <p:nvGrpSpPr>
          <p:cNvPr id="182" name="Csoportosítás"/>
          <p:cNvGrpSpPr/>
          <p:nvPr/>
        </p:nvGrpSpPr>
        <p:grpSpPr>
          <a:xfrm>
            <a:off x="8387574" y="3441780"/>
            <a:ext cx="3200401" cy="787524"/>
            <a:chOff x="0" y="-1"/>
            <a:chExt cx="3200400" cy="787523"/>
          </a:xfrm>
        </p:grpSpPr>
        <p:sp>
          <p:nvSpPr>
            <p:cNvPr id="177" name="Lekerekített téglalap"/>
            <p:cNvSpPr/>
            <p:nvPr/>
          </p:nvSpPr>
          <p:spPr>
            <a:xfrm>
              <a:off x="0" y="-1"/>
              <a:ext cx="3200400" cy="609601"/>
            </a:xfrm>
            <a:prstGeom prst="roundRect">
              <a:avLst>
                <a:gd name="adj" fmla="val 47917"/>
              </a:avLst>
            </a:prstGeom>
            <a:solidFill>
              <a:srgbClr val="2E7D32"/>
            </a:solidFill>
            <a:ln w="12700" cap="flat">
              <a:noFill/>
              <a:miter lim="400000"/>
            </a:ln>
            <a:effectLst/>
          </p:spPr>
          <p:txBody>
            <a:bodyPr wrap="square" lIns="45719" tIns="45719" rIns="45719" bIns="45719" numCol="1" anchor="ctr">
              <a:noAutofit/>
            </a:bodyPr>
            <a:lstStyle/>
            <a:p>
              <a:pPr algn="ctr">
                <a:defRPr sz="2400">
                  <a:solidFill>
                    <a:srgbClr val="FFFFFF"/>
                  </a:solidFill>
                </a:defRPr>
              </a:pPr>
              <a:endParaRPr/>
            </a:p>
          </p:txBody>
        </p:sp>
        <p:grpSp>
          <p:nvGrpSpPr>
            <p:cNvPr id="180" name="Csoportosítás"/>
            <p:cNvGrpSpPr/>
            <p:nvPr/>
          </p:nvGrpSpPr>
          <p:grpSpPr>
            <a:xfrm>
              <a:off x="435263" y="131725"/>
              <a:ext cx="2371136" cy="367352"/>
              <a:chOff x="0" y="0"/>
              <a:chExt cx="2371135" cy="367350"/>
            </a:xfrm>
          </p:grpSpPr>
          <p:sp>
            <p:nvSpPr>
              <p:cNvPr id="178" name="Négyszög"/>
              <p:cNvSpPr/>
              <p:nvPr/>
            </p:nvSpPr>
            <p:spPr>
              <a:xfrm>
                <a:off x="0" y="0"/>
                <a:ext cx="2371135" cy="367350"/>
              </a:xfrm>
              <a:prstGeom prst="rect">
                <a:avLst/>
              </a:prstGeom>
              <a:solidFill>
                <a:srgbClr val="2E7D32"/>
              </a:solidFill>
              <a:ln w="12700" cap="flat">
                <a:noFill/>
                <a:miter lim="400000"/>
              </a:ln>
              <a:effectLst/>
            </p:spPr>
            <p:txBody>
              <a:bodyPr wrap="square" lIns="45719" tIns="45719" rIns="45719" bIns="45719" numCol="1" anchor="ctr">
                <a:noAutofit/>
              </a:bodyPr>
              <a:lstStyle/>
              <a:p>
                <a:pPr algn="ctr">
                  <a:spcBef>
                    <a:spcPts val="300"/>
                  </a:spcBef>
                  <a:defRPr sz="1000" b="1">
                    <a:solidFill>
                      <a:srgbClr val="FFFFFF"/>
                    </a:solidFill>
                  </a:defRPr>
                </a:pPr>
                <a:endParaRPr/>
              </a:p>
            </p:txBody>
          </p:sp>
          <p:sp>
            <p:nvSpPr>
              <p:cNvPr id="179" name="Negyedik lépés"/>
              <p:cNvSpPr txBox="1"/>
              <p:nvPr/>
            </p:nvSpPr>
            <p:spPr>
              <a:xfrm>
                <a:off x="0" y="0"/>
                <a:ext cx="2371135" cy="3385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t">
                <a:spAutoFit/>
              </a:bodyPr>
              <a:lstStyle>
                <a:lvl1pPr algn="ctr">
                  <a:spcBef>
                    <a:spcPts val="300"/>
                  </a:spcBef>
                  <a:defRPr sz="1400" b="1">
                    <a:solidFill>
                      <a:srgbClr val="FFFFFF"/>
                    </a:solidFill>
                  </a:defRPr>
                </a:lvl1pPr>
              </a:lstStyle>
              <a:p>
                <a:r>
                  <a:rPr lang="hu-HU" dirty="0" smtClean="0"/>
                  <a:t>Programkoordinátor</a:t>
                </a:r>
                <a:endParaRPr dirty="0"/>
              </a:p>
            </p:txBody>
          </p:sp>
        </p:grpSp>
        <p:sp>
          <p:nvSpPr>
            <p:cNvPr id="181" name="Háromszög"/>
            <p:cNvSpPr/>
            <p:nvPr/>
          </p:nvSpPr>
          <p:spPr>
            <a:xfrm rot="10800000" flipH="1">
              <a:off x="1481666" y="612349"/>
              <a:ext cx="237068" cy="175173"/>
            </a:xfrm>
            <a:prstGeom prst="triangle">
              <a:avLst/>
            </a:prstGeom>
            <a:solidFill>
              <a:srgbClr val="2E7D32"/>
            </a:solidFill>
            <a:ln w="12700" cap="flat">
              <a:noFill/>
              <a:miter lim="400000"/>
            </a:ln>
            <a:effectLst/>
          </p:spPr>
          <p:txBody>
            <a:bodyPr wrap="square" lIns="45719" tIns="45719" rIns="45719" bIns="45719" numCol="1" anchor="ctr">
              <a:noAutofit/>
            </a:bodyPr>
            <a:lstStyle/>
            <a:p>
              <a:pPr algn="ctr">
                <a:defRPr sz="2400">
                  <a:solidFill>
                    <a:srgbClr val="FFFFFF"/>
                  </a:solidFill>
                </a:defRPr>
              </a:pPr>
              <a:endParaRPr/>
            </a:p>
          </p:txBody>
        </p:sp>
      </p:grpSp>
      <p:sp>
        <p:nvSpPr>
          <p:cNvPr id="183" name="Phasellus euismod erat quis sem imperdiet euismod. Proin quis quam sed tortor sollicitudin mattis in viverra est."/>
          <p:cNvSpPr txBox="1"/>
          <p:nvPr/>
        </p:nvSpPr>
        <p:spPr>
          <a:xfrm>
            <a:off x="798587" y="1697449"/>
            <a:ext cx="2598117"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a:lvl1pPr>
          </a:lstStyle>
          <a:p>
            <a:r>
              <a:rPr lang="hu-HU" sz="1600" dirty="0"/>
              <a:t>Egyetemünk a </a:t>
            </a:r>
            <a:r>
              <a:rPr lang="hu-HU" sz="1600" b="1" dirty="0"/>
              <a:t>2016/2017-es tanév II. félévétől </a:t>
            </a:r>
            <a:r>
              <a:rPr lang="hu-HU" sz="1600" dirty="0"/>
              <a:t>kapcsolódott be a </a:t>
            </a:r>
            <a:r>
              <a:rPr lang="hu-HU" sz="1600" dirty="0" err="1"/>
              <a:t>Makovecz</a:t>
            </a:r>
            <a:r>
              <a:rPr lang="hu-HU" sz="1600" dirty="0"/>
              <a:t> Program hallgatói </a:t>
            </a:r>
            <a:r>
              <a:rPr lang="hu-HU" sz="1600" dirty="0" smtClean="0"/>
              <a:t>mobilitásába</a:t>
            </a:r>
            <a:r>
              <a:rPr lang="hu-HU" sz="1600" dirty="0"/>
              <a:t>.</a:t>
            </a:r>
          </a:p>
        </p:txBody>
      </p:sp>
      <p:sp>
        <p:nvSpPr>
          <p:cNvPr id="184" name="Phasellus euismod erat quis sem imperdiet euismod. Proin quis quam sed tortor sollicitudin mattis in viverra est."/>
          <p:cNvSpPr txBox="1"/>
          <p:nvPr/>
        </p:nvSpPr>
        <p:spPr>
          <a:xfrm>
            <a:off x="3404777" y="4483635"/>
            <a:ext cx="2598117" cy="1815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a:lvl1pPr>
          </a:lstStyle>
          <a:p>
            <a:r>
              <a:rPr lang="hu-HU" sz="1600" dirty="0" smtClean="0"/>
              <a:t>A SZIE partnerei a </a:t>
            </a:r>
            <a:r>
              <a:rPr lang="hu-HU" sz="1600" dirty="0" err="1" smtClean="0"/>
              <a:t>Makovecz</a:t>
            </a:r>
            <a:r>
              <a:rPr lang="hu-HU" sz="1600" dirty="0" smtClean="0"/>
              <a:t> Programban a </a:t>
            </a:r>
            <a:r>
              <a:rPr lang="hu-HU" sz="1600" b="1" dirty="0" smtClean="0"/>
              <a:t>Sapientia Erdélyi Magyar Tudományegyetem </a:t>
            </a:r>
            <a:r>
              <a:rPr lang="hu-HU" sz="1600" dirty="0" smtClean="0"/>
              <a:t>és a </a:t>
            </a:r>
            <a:r>
              <a:rPr lang="hu-HU" sz="1600" b="1" dirty="0" smtClean="0"/>
              <a:t>II. Rákóczi Ferenc Kárpátaljai Magyar Főiskola</a:t>
            </a:r>
            <a:r>
              <a:rPr lang="hu-HU" sz="1600" dirty="0" smtClean="0"/>
              <a:t>.</a:t>
            </a:r>
            <a:endParaRPr sz="1600" dirty="0"/>
          </a:p>
        </p:txBody>
      </p:sp>
      <p:sp>
        <p:nvSpPr>
          <p:cNvPr id="185" name="Phasellus euismod erat quis sem imperdiet euismod. Proin quis quam sed tortor sollicitudin mattis in viverra est."/>
          <p:cNvSpPr txBox="1"/>
          <p:nvPr/>
        </p:nvSpPr>
        <p:spPr>
          <a:xfrm>
            <a:off x="8688716" y="4483635"/>
            <a:ext cx="2598117"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a:lvl1pPr>
          </a:lstStyle>
          <a:p>
            <a:pPr lvl="0"/>
            <a:r>
              <a:rPr lang="hu-HU" sz="1600" dirty="0"/>
              <a:t>A SZIE-n a program koordinációját a Kárpát-medencei Agrár és Vidékfejlesztési Innovációs Központ </a:t>
            </a:r>
            <a:r>
              <a:rPr lang="hu-HU" sz="1600" b="1" dirty="0"/>
              <a:t>(KAVIK) </a:t>
            </a:r>
            <a:r>
              <a:rPr lang="hu-HU" sz="1600" dirty="0"/>
              <a:t>látja el.</a:t>
            </a:r>
          </a:p>
        </p:txBody>
      </p:sp>
      <p:sp>
        <p:nvSpPr>
          <p:cNvPr id="186" name="Phasellus euismod erat quis sem imperdiet euismod. Proin quis quam sed tortor sollicitudin mattis in viverra est."/>
          <p:cNvSpPr txBox="1"/>
          <p:nvPr/>
        </p:nvSpPr>
        <p:spPr>
          <a:xfrm>
            <a:off x="5986022" y="2097327"/>
            <a:ext cx="2598118"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a:lvl1pPr>
          </a:lstStyle>
          <a:p>
            <a:r>
              <a:rPr lang="hu-HU" sz="1600" b="1" dirty="0" smtClean="0"/>
              <a:t>1-től 5 hónapig </a:t>
            </a:r>
            <a:r>
              <a:rPr lang="hu-HU" sz="1600" dirty="0" smtClean="0"/>
              <a:t>terjedő részképzések.</a:t>
            </a:r>
            <a:endParaRPr sz="1600" dirty="0"/>
          </a:p>
        </p:txBody>
      </p:sp>
      <p:sp>
        <p:nvSpPr>
          <p:cNvPr id="187" name="CÍM"/>
          <p:cNvSpPr txBox="1"/>
          <p:nvPr/>
        </p:nvSpPr>
        <p:spPr>
          <a:xfrm>
            <a:off x="2575047" y="289938"/>
            <a:ext cx="8869707" cy="861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3200" cap="all">
                <a:solidFill>
                  <a:srgbClr val="000000"/>
                </a:solidFill>
                <a:latin typeface="Montserrat Bold"/>
                <a:ea typeface="Montserrat Bold"/>
                <a:cs typeface="Montserrat Bold"/>
                <a:sym typeface="Montserrat Bold"/>
              </a:defRPr>
            </a:lvl1pPr>
          </a:lstStyle>
          <a:p>
            <a:r>
              <a:rPr lang="hu-HU" sz="2800" dirty="0" smtClean="0"/>
              <a:t>A Szent </a:t>
            </a:r>
            <a:r>
              <a:rPr lang="hu-HU" sz="2800" dirty="0"/>
              <a:t>I</a:t>
            </a:r>
            <a:r>
              <a:rPr lang="hu-HU" sz="2800" dirty="0" smtClean="0"/>
              <a:t>stván </a:t>
            </a:r>
            <a:r>
              <a:rPr lang="hu-HU" sz="2800" dirty="0"/>
              <a:t>E</a:t>
            </a:r>
            <a:r>
              <a:rPr lang="hu-HU" sz="2800" dirty="0" smtClean="0"/>
              <a:t>gyetem szerepvállalása</a:t>
            </a:r>
          </a:p>
          <a:p>
            <a:r>
              <a:rPr lang="hu-HU" sz="2800" dirty="0" smtClean="0"/>
              <a:t>a </a:t>
            </a:r>
            <a:r>
              <a:rPr lang="hu-HU" sz="2800" dirty="0" err="1"/>
              <a:t>M</a:t>
            </a:r>
            <a:r>
              <a:rPr lang="hu-HU" sz="2800" dirty="0" err="1" smtClean="0"/>
              <a:t>akovecz</a:t>
            </a:r>
            <a:r>
              <a:rPr lang="hu-HU" sz="2800" dirty="0" smtClean="0"/>
              <a:t> </a:t>
            </a:r>
            <a:r>
              <a:rPr lang="hu-HU" sz="2800" dirty="0"/>
              <a:t>P</a:t>
            </a:r>
            <a:r>
              <a:rPr lang="hu-HU" sz="2800" dirty="0" smtClean="0"/>
              <a:t>rogramban</a:t>
            </a:r>
            <a:endParaRPr sz="2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anim calcmode="lin" valueType="num">
                                      <p:cBhvr>
                                        <p:cTn id="8" dur="1000" fill="hold"/>
                                        <p:tgtEl>
                                          <p:spTgt spid="160"/>
                                        </p:tgtEl>
                                        <p:attrNameLst>
                                          <p:attrName>ppt_x</p:attrName>
                                        </p:attrNameLst>
                                      </p:cBhvr>
                                      <p:tavLst>
                                        <p:tav tm="0">
                                          <p:val>
                                            <p:strVal val="#ppt_x"/>
                                          </p:val>
                                        </p:tav>
                                        <p:tav tm="100000">
                                          <p:val>
                                            <p:strVal val="#ppt_x"/>
                                          </p:val>
                                        </p:tav>
                                      </p:tavLst>
                                    </p:anim>
                                    <p:anim calcmode="lin" valueType="num">
                                      <p:cBhvr>
                                        <p:cTn id="9" dur="1000" fill="hold"/>
                                        <p:tgtEl>
                                          <p:spTgt spid="1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1000"/>
                                        <p:tgtEl>
                                          <p:spTgt spid="183"/>
                                        </p:tgtEl>
                                      </p:cBhvr>
                                    </p:animEffect>
                                    <p:anim calcmode="lin" valueType="num">
                                      <p:cBhvr>
                                        <p:cTn id="13" dur="1000" fill="hold"/>
                                        <p:tgtEl>
                                          <p:spTgt spid="183"/>
                                        </p:tgtEl>
                                        <p:attrNameLst>
                                          <p:attrName>ppt_x</p:attrName>
                                        </p:attrNameLst>
                                      </p:cBhvr>
                                      <p:tavLst>
                                        <p:tav tm="0">
                                          <p:val>
                                            <p:strVal val="#ppt_x"/>
                                          </p:val>
                                        </p:tav>
                                        <p:tav tm="100000">
                                          <p:val>
                                            <p:strVal val="#ppt_x"/>
                                          </p:val>
                                        </p:tav>
                                      </p:tavLst>
                                    </p:anim>
                                    <p:anim calcmode="lin" valueType="num">
                                      <p:cBhvr>
                                        <p:cTn id="14"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fade">
                                      <p:cBhvr>
                                        <p:cTn id="19" dur="1000"/>
                                        <p:tgtEl>
                                          <p:spTgt spid="166"/>
                                        </p:tgtEl>
                                      </p:cBhvr>
                                    </p:animEffect>
                                    <p:anim calcmode="lin" valueType="num">
                                      <p:cBhvr>
                                        <p:cTn id="20" dur="1000" fill="hold"/>
                                        <p:tgtEl>
                                          <p:spTgt spid="166"/>
                                        </p:tgtEl>
                                        <p:attrNameLst>
                                          <p:attrName>ppt_x</p:attrName>
                                        </p:attrNameLst>
                                      </p:cBhvr>
                                      <p:tavLst>
                                        <p:tav tm="0">
                                          <p:val>
                                            <p:strVal val="#ppt_x"/>
                                          </p:val>
                                        </p:tav>
                                        <p:tav tm="100000">
                                          <p:val>
                                            <p:strVal val="#ppt_x"/>
                                          </p:val>
                                        </p:tav>
                                      </p:tavLst>
                                    </p:anim>
                                    <p:anim calcmode="lin" valueType="num">
                                      <p:cBhvr>
                                        <p:cTn id="21" dur="1000" fill="hold"/>
                                        <p:tgtEl>
                                          <p:spTgt spid="16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84"/>
                                        </p:tgtEl>
                                        <p:attrNameLst>
                                          <p:attrName>style.visibility</p:attrName>
                                        </p:attrNameLst>
                                      </p:cBhvr>
                                      <p:to>
                                        <p:strVal val="visible"/>
                                      </p:to>
                                    </p:set>
                                    <p:animEffect transition="in" filter="fade">
                                      <p:cBhvr>
                                        <p:cTn id="24" dur="1000"/>
                                        <p:tgtEl>
                                          <p:spTgt spid="184"/>
                                        </p:tgtEl>
                                      </p:cBhvr>
                                    </p:animEffect>
                                    <p:anim calcmode="lin" valueType="num">
                                      <p:cBhvr>
                                        <p:cTn id="25" dur="1000" fill="hold"/>
                                        <p:tgtEl>
                                          <p:spTgt spid="184"/>
                                        </p:tgtEl>
                                        <p:attrNameLst>
                                          <p:attrName>ppt_x</p:attrName>
                                        </p:attrNameLst>
                                      </p:cBhvr>
                                      <p:tavLst>
                                        <p:tav tm="0">
                                          <p:val>
                                            <p:strVal val="#ppt_x"/>
                                          </p:val>
                                        </p:tav>
                                        <p:tav tm="100000">
                                          <p:val>
                                            <p:strVal val="#ppt_x"/>
                                          </p:val>
                                        </p:tav>
                                      </p:tavLst>
                                    </p:anim>
                                    <p:anim calcmode="lin" valueType="num">
                                      <p:cBhvr>
                                        <p:cTn id="26" dur="1000" fill="hold"/>
                                        <p:tgtEl>
                                          <p:spTgt spid="18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6"/>
                                        </p:tgtEl>
                                        <p:attrNameLst>
                                          <p:attrName>style.visibility</p:attrName>
                                        </p:attrNameLst>
                                      </p:cBhvr>
                                      <p:to>
                                        <p:strVal val="visible"/>
                                      </p:to>
                                    </p:set>
                                    <p:animEffect transition="in" filter="fade">
                                      <p:cBhvr>
                                        <p:cTn id="31" dur="1000"/>
                                        <p:tgtEl>
                                          <p:spTgt spid="186"/>
                                        </p:tgtEl>
                                      </p:cBhvr>
                                    </p:animEffect>
                                    <p:anim calcmode="lin" valueType="num">
                                      <p:cBhvr>
                                        <p:cTn id="32" dur="1000" fill="hold"/>
                                        <p:tgtEl>
                                          <p:spTgt spid="186"/>
                                        </p:tgtEl>
                                        <p:attrNameLst>
                                          <p:attrName>ppt_x</p:attrName>
                                        </p:attrNameLst>
                                      </p:cBhvr>
                                      <p:tavLst>
                                        <p:tav tm="0">
                                          <p:val>
                                            <p:strVal val="#ppt_x"/>
                                          </p:val>
                                        </p:tav>
                                        <p:tav tm="100000">
                                          <p:val>
                                            <p:strVal val="#ppt_x"/>
                                          </p:val>
                                        </p:tav>
                                      </p:tavLst>
                                    </p:anim>
                                    <p:anim calcmode="lin" valueType="num">
                                      <p:cBhvr>
                                        <p:cTn id="33" dur="1000" fill="hold"/>
                                        <p:tgtEl>
                                          <p:spTgt spid="18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6"/>
                                        </p:tgtEl>
                                        <p:attrNameLst>
                                          <p:attrName>style.visibility</p:attrName>
                                        </p:attrNameLst>
                                      </p:cBhvr>
                                      <p:to>
                                        <p:strVal val="visible"/>
                                      </p:to>
                                    </p:set>
                                    <p:animEffect transition="in" filter="fade">
                                      <p:cBhvr>
                                        <p:cTn id="36" dur="1000"/>
                                        <p:tgtEl>
                                          <p:spTgt spid="176"/>
                                        </p:tgtEl>
                                      </p:cBhvr>
                                    </p:animEffect>
                                    <p:anim calcmode="lin" valueType="num">
                                      <p:cBhvr>
                                        <p:cTn id="37" dur="1000" fill="hold"/>
                                        <p:tgtEl>
                                          <p:spTgt spid="176"/>
                                        </p:tgtEl>
                                        <p:attrNameLst>
                                          <p:attrName>ppt_x</p:attrName>
                                        </p:attrNameLst>
                                      </p:cBhvr>
                                      <p:tavLst>
                                        <p:tav tm="0">
                                          <p:val>
                                            <p:strVal val="#ppt_x"/>
                                          </p:val>
                                        </p:tav>
                                        <p:tav tm="100000">
                                          <p:val>
                                            <p:strVal val="#ppt_x"/>
                                          </p:val>
                                        </p:tav>
                                      </p:tavLst>
                                    </p:anim>
                                    <p:anim calcmode="lin" valueType="num">
                                      <p:cBhvr>
                                        <p:cTn id="38"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85"/>
                                        </p:tgtEl>
                                        <p:attrNameLst>
                                          <p:attrName>style.visibility</p:attrName>
                                        </p:attrNameLst>
                                      </p:cBhvr>
                                      <p:to>
                                        <p:strVal val="visible"/>
                                      </p:to>
                                    </p:set>
                                    <p:animEffect transition="in" filter="fade">
                                      <p:cBhvr>
                                        <p:cTn id="43" dur="1000"/>
                                        <p:tgtEl>
                                          <p:spTgt spid="185"/>
                                        </p:tgtEl>
                                      </p:cBhvr>
                                    </p:animEffect>
                                    <p:anim calcmode="lin" valueType="num">
                                      <p:cBhvr>
                                        <p:cTn id="44" dur="1000" fill="hold"/>
                                        <p:tgtEl>
                                          <p:spTgt spid="185"/>
                                        </p:tgtEl>
                                        <p:attrNameLst>
                                          <p:attrName>ppt_x</p:attrName>
                                        </p:attrNameLst>
                                      </p:cBhvr>
                                      <p:tavLst>
                                        <p:tav tm="0">
                                          <p:val>
                                            <p:strVal val="#ppt_x"/>
                                          </p:val>
                                        </p:tav>
                                        <p:tav tm="100000">
                                          <p:val>
                                            <p:strVal val="#ppt_x"/>
                                          </p:val>
                                        </p:tav>
                                      </p:tavLst>
                                    </p:anim>
                                    <p:anim calcmode="lin" valueType="num">
                                      <p:cBhvr>
                                        <p:cTn id="45" dur="1000" fill="hold"/>
                                        <p:tgtEl>
                                          <p:spTgt spid="185"/>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1000"/>
                                        <p:tgtEl>
                                          <p:spTgt spid="182"/>
                                        </p:tgtEl>
                                      </p:cBhvr>
                                    </p:animEffect>
                                    <p:anim calcmode="lin" valueType="num">
                                      <p:cBhvr>
                                        <p:cTn id="49" dur="1000" fill="hold"/>
                                        <p:tgtEl>
                                          <p:spTgt spid="182"/>
                                        </p:tgtEl>
                                        <p:attrNameLst>
                                          <p:attrName>ppt_x</p:attrName>
                                        </p:attrNameLst>
                                      </p:cBhvr>
                                      <p:tavLst>
                                        <p:tav tm="0">
                                          <p:val>
                                            <p:strVal val="#ppt_x"/>
                                          </p:val>
                                        </p:tav>
                                        <p:tav tm="100000">
                                          <p:val>
                                            <p:strVal val="#ppt_x"/>
                                          </p:val>
                                        </p:tav>
                                      </p:tavLst>
                                    </p:anim>
                                    <p:anim calcmode="lin" valueType="num">
                                      <p:cBhvr>
                                        <p:cTn id="50"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5" grpId="0" animBg="1"/>
      <p:bldP spid="1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2017"/>
          <p:cNvSpPr txBox="1">
            <a:spLocks noGrp="1"/>
          </p:cNvSpPr>
          <p:nvPr>
            <p:ph type="body" idx="13"/>
          </p:nvPr>
        </p:nvSpPr>
        <p:spPr>
          <a:xfrm>
            <a:off x="8744270" y="1376321"/>
            <a:ext cx="2792758" cy="1147818"/>
          </a:xfrm>
          <a:prstGeom prst="rect">
            <a:avLst/>
          </a:prstGeom>
        </p:spPr>
        <p:txBody>
          <a:bodyPr/>
          <a:lstStyle>
            <a:lvl1pPr>
              <a:defRPr b="0">
                <a:latin typeface="Montserrat Bold"/>
                <a:ea typeface="Montserrat Bold"/>
                <a:cs typeface="Montserrat Bold"/>
                <a:sym typeface="Montserrat Bold"/>
              </a:defRPr>
            </a:lvl1pPr>
          </a:lstStyle>
          <a:p>
            <a:r>
              <a:rPr lang="hu-HU" sz="3600" dirty="0" smtClean="0"/>
              <a:t>Ki pályázhat?</a:t>
            </a:r>
            <a:endParaRPr sz="3600" dirty="0"/>
          </a:p>
        </p:txBody>
      </p:sp>
      <p:sp>
        <p:nvSpPr>
          <p:cNvPr id="330" name="Phasellus euismod erat quis sem imperdiet euismod. Proin quis quam sed tortor sollicitudin mattis in viverra est. Cras pulvinar ultricies leo, et venenatis elit gravida dignissim."/>
          <p:cNvSpPr txBox="1"/>
          <p:nvPr/>
        </p:nvSpPr>
        <p:spPr>
          <a:xfrm>
            <a:off x="1061406" y="2694695"/>
            <a:ext cx="2996886" cy="2328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1000"/>
              </a:spcBef>
              <a:defRPr sz="1300">
                <a:solidFill>
                  <a:srgbClr val="FFFFFF"/>
                </a:solidFill>
              </a:defRPr>
            </a:lvl1pPr>
          </a:lstStyle>
          <a:p>
            <a:r>
              <a:rPr lang="hu-HU" sz="1600" dirty="0"/>
              <a:t>A pályázati felhívások adott félévben a következő félév vonatkozásában jelennek meg</a:t>
            </a:r>
            <a:r>
              <a:rPr lang="hu-HU" sz="1600" dirty="0" smtClean="0"/>
              <a:t>.</a:t>
            </a:r>
          </a:p>
          <a:p>
            <a:pPr marL="285750" indent="-285750">
              <a:buFont typeface="Arial" panose="020B0604020202020204" pitchFamily="34" charset="0"/>
              <a:buChar char="•"/>
            </a:pPr>
            <a:r>
              <a:rPr lang="hu-HU" sz="1600" dirty="0" smtClean="0"/>
              <a:t>KAVIK és SZIE honlap</a:t>
            </a:r>
          </a:p>
          <a:p>
            <a:pPr marL="285750" indent="-285750">
              <a:buFont typeface="Arial" panose="020B0604020202020204" pitchFamily="34" charset="0"/>
              <a:buChar char="•"/>
            </a:pPr>
            <a:r>
              <a:rPr lang="hu-HU" sz="1600" dirty="0" smtClean="0"/>
              <a:t>KAVIK Facebook</a:t>
            </a:r>
          </a:p>
          <a:p>
            <a:pPr marL="285750" indent="-285750">
              <a:buFont typeface="Arial" panose="020B0604020202020204" pitchFamily="34" charset="0"/>
              <a:buChar char="•"/>
            </a:pPr>
            <a:r>
              <a:rPr lang="hu-HU" sz="1600" dirty="0" smtClean="0"/>
              <a:t>KAVIK </a:t>
            </a:r>
            <a:r>
              <a:rPr lang="hu-HU" sz="1600" dirty="0" err="1" smtClean="0"/>
              <a:t>Instagram</a:t>
            </a:r>
            <a:endParaRPr lang="hu-HU" sz="1600" dirty="0" smtClean="0"/>
          </a:p>
          <a:p>
            <a:pPr marL="285750" indent="-285750">
              <a:buFont typeface="Arial" panose="020B0604020202020204" pitchFamily="34" charset="0"/>
              <a:buChar char="•"/>
            </a:pPr>
            <a:r>
              <a:rPr lang="hu-HU" sz="1600" dirty="0" err="1" smtClean="0"/>
              <a:t>Neptun</a:t>
            </a:r>
            <a:r>
              <a:rPr lang="hu-HU" sz="1600" dirty="0" smtClean="0"/>
              <a:t> üzenet</a:t>
            </a:r>
            <a:endParaRPr lang="hu-HU" sz="1600" dirty="0"/>
          </a:p>
        </p:txBody>
      </p:sp>
      <p:sp>
        <p:nvSpPr>
          <p:cNvPr id="332" name="Phasellus euismod erat quis sem imperdiet euismod. Proin quis quam sed tortor sollicitudin mattis in viverra est. Cras pulvinar ultricies leo, et venenatis elit gravida dignissim."/>
          <p:cNvSpPr txBox="1"/>
          <p:nvPr/>
        </p:nvSpPr>
        <p:spPr>
          <a:xfrm>
            <a:off x="8744270" y="2694695"/>
            <a:ext cx="2542663" cy="14055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000"/>
              </a:spcBef>
              <a:defRPr sz="1300">
                <a:solidFill>
                  <a:srgbClr val="FFFFFF"/>
                </a:solidFill>
              </a:defRPr>
            </a:lvl1pPr>
          </a:lstStyle>
          <a:p>
            <a:r>
              <a:rPr lang="hu-HU" sz="1600" dirty="0" smtClean="0"/>
              <a:t>A program alap- mester, osztatlan </a:t>
            </a:r>
            <a:r>
              <a:rPr lang="hu-HU" sz="1600" dirty="0"/>
              <a:t>és doktori képzésben résztvevők számára </a:t>
            </a:r>
            <a:r>
              <a:rPr lang="hu-HU" sz="1600" dirty="0" smtClean="0"/>
              <a:t>érhető el.</a:t>
            </a:r>
            <a:endParaRPr lang="hu-HU" sz="1600" dirty="0"/>
          </a:p>
          <a:p>
            <a:endParaRPr dirty="0"/>
          </a:p>
        </p:txBody>
      </p:sp>
      <p:sp>
        <p:nvSpPr>
          <p:cNvPr id="334" name="Phasellus euismod erat quis sem imperdiet euismod. Proin quis quam sed tortor sollicitudin mattis in viverra est. Cras pulvinar ultricies leo, et venenatis elit gravida dignissim."/>
          <p:cNvSpPr txBox="1"/>
          <p:nvPr/>
        </p:nvSpPr>
        <p:spPr>
          <a:xfrm>
            <a:off x="4686367" y="2694695"/>
            <a:ext cx="2542663" cy="2821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1000"/>
              </a:spcBef>
              <a:defRPr sz="1300">
                <a:solidFill>
                  <a:srgbClr val="FFFFFF"/>
                </a:solidFill>
              </a:defRPr>
            </a:lvl1pPr>
          </a:lstStyle>
          <a:p>
            <a:pPr marL="285750" indent="-285750">
              <a:buFont typeface="Arial" panose="020B0604020202020204" pitchFamily="34" charset="0"/>
              <a:buChar char="•"/>
            </a:pPr>
            <a:r>
              <a:rPr lang="hu-HU" sz="1600" dirty="0" smtClean="0"/>
              <a:t>jelentkezési űrlap</a:t>
            </a:r>
          </a:p>
          <a:p>
            <a:pPr marL="285750" indent="-285750">
              <a:buFont typeface="Arial" panose="020B0604020202020204" pitchFamily="34" charset="0"/>
              <a:buChar char="•"/>
            </a:pPr>
            <a:r>
              <a:rPr lang="hu-HU" sz="1600" dirty="0" smtClean="0"/>
              <a:t>önéletrajz</a:t>
            </a:r>
          </a:p>
          <a:p>
            <a:pPr marL="285750" indent="-285750">
              <a:buFont typeface="Arial" panose="020B0604020202020204" pitchFamily="34" charset="0"/>
              <a:buChar char="•"/>
            </a:pPr>
            <a:r>
              <a:rPr lang="hu-HU" sz="1600" dirty="0" smtClean="0"/>
              <a:t>motivációs levél</a:t>
            </a:r>
          </a:p>
          <a:p>
            <a:pPr marL="285750" indent="-285750">
              <a:buFont typeface="Arial" panose="020B0604020202020204" pitchFamily="34" charset="0"/>
              <a:buChar char="•"/>
            </a:pPr>
            <a:r>
              <a:rPr lang="hu-HU" sz="1600" dirty="0" smtClean="0"/>
              <a:t>oktatói ajánlás</a:t>
            </a:r>
          </a:p>
          <a:p>
            <a:pPr marL="285750" indent="-285750">
              <a:buFont typeface="Arial" panose="020B0604020202020204" pitchFamily="34" charset="0"/>
              <a:buChar char="•"/>
            </a:pPr>
            <a:r>
              <a:rPr lang="hu-HU" sz="1600" dirty="0" smtClean="0"/>
              <a:t>hallgatói </a:t>
            </a:r>
            <a:r>
              <a:rPr lang="hu-HU" sz="1600" dirty="0"/>
              <a:t>jogviszony </a:t>
            </a:r>
            <a:r>
              <a:rPr lang="hu-HU" sz="1600" dirty="0" smtClean="0"/>
              <a:t>igazolása + igazolás az elmúlt két félév tanulmányi átlageredményéről</a:t>
            </a:r>
            <a:endParaRPr lang="hu-HU" sz="1600" dirty="0"/>
          </a:p>
        </p:txBody>
      </p:sp>
      <p:sp>
        <p:nvSpPr>
          <p:cNvPr id="335" name="2016"/>
          <p:cNvSpPr txBox="1"/>
          <p:nvPr/>
        </p:nvSpPr>
        <p:spPr>
          <a:xfrm>
            <a:off x="1099329" y="1396868"/>
            <a:ext cx="2460081" cy="1147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spcBef>
                <a:spcPts val="1000"/>
              </a:spcBef>
              <a:defRPr sz="7500" spc="-100">
                <a:solidFill>
                  <a:srgbClr val="FFFFFF"/>
                </a:solidFill>
                <a:latin typeface="Montserrat Bold"/>
                <a:ea typeface="Montserrat Bold"/>
                <a:cs typeface="Montserrat Bold"/>
                <a:sym typeface="Montserrat Bold"/>
              </a:defRPr>
            </a:lvl1pPr>
          </a:lstStyle>
          <a:p>
            <a:r>
              <a:rPr lang="hu-HU" sz="3600" dirty="0" smtClean="0"/>
              <a:t>Pályázati felhívások</a:t>
            </a:r>
            <a:endParaRPr sz="3600" dirty="0"/>
          </a:p>
        </p:txBody>
      </p:sp>
      <p:sp>
        <p:nvSpPr>
          <p:cNvPr id="336" name="2018"/>
          <p:cNvSpPr txBox="1"/>
          <p:nvPr/>
        </p:nvSpPr>
        <p:spPr>
          <a:xfrm>
            <a:off x="4686367" y="1376321"/>
            <a:ext cx="3224733" cy="1147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spcBef>
                <a:spcPts val="1000"/>
              </a:spcBef>
              <a:defRPr sz="7500" spc="-100">
                <a:solidFill>
                  <a:srgbClr val="FFFFFF"/>
                </a:solidFill>
                <a:latin typeface="Montserrat Bold"/>
                <a:ea typeface="Montserrat Bold"/>
                <a:cs typeface="Montserrat Bold"/>
                <a:sym typeface="Montserrat Bold"/>
              </a:defRPr>
            </a:lvl1pPr>
          </a:lstStyle>
          <a:p>
            <a:r>
              <a:rPr lang="hu-HU" sz="3600" dirty="0" smtClean="0"/>
              <a:t>Szükséges dokumentumok</a:t>
            </a:r>
            <a:endParaRPr sz="3600" dirty="0"/>
          </a:p>
        </p:txBody>
      </p:sp>
      <p:sp>
        <p:nvSpPr>
          <p:cNvPr id="11" name="CÍM"/>
          <p:cNvSpPr txBox="1"/>
          <p:nvPr/>
        </p:nvSpPr>
        <p:spPr>
          <a:xfrm>
            <a:off x="1099329" y="273476"/>
            <a:ext cx="10818687"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3200" cap="all">
                <a:solidFill>
                  <a:srgbClr val="000000"/>
                </a:solidFill>
                <a:latin typeface="Montserrat Bold"/>
                <a:ea typeface="Montserrat Bold"/>
                <a:cs typeface="Montserrat Bold"/>
                <a:sym typeface="Montserrat Bold"/>
              </a:defRPr>
            </a:lvl1pPr>
          </a:lstStyle>
          <a:p>
            <a:endParaRPr dirty="0">
              <a:solidFill>
                <a:srgbClr val="FFFFFF"/>
              </a:solidFill>
            </a:endParaRPr>
          </a:p>
        </p:txBody>
      </p:sp>
      <p:sp>
        <p:nvSpPr>
          <p:cNvPr id="12" name="CÍM"/>
          <p:cNvSpPr txBox="1"/>
          <p:nvPr/>
        </p:nvSpPr>
        <p:spPr>
          <a:xfrm>
            <a:off x="1739582" y="384374"/>
            <a:ext cx="8961727" cy="677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3200" cap="all">
                <a:solidFill>
                  <a:srgbClr val="000000"/>
                </a:solidFill>
                <a:latin typeface="Montserrat Bold"/>
                <a:ea typeface="Montserrat Bold"/>
                <a:cs typeface="Montserrat Bold"/>
                <a:sym typeface="Montserrat Bold"/>
              </a:defRPr>
            </a:lvl1pPr>
          </a:lstStyle>
          <a:p>
            <a:pPr algn="ctr"/>
            <a:r>
              <a:rPr lang="hu-HU" sz="4400" b="1" dirty="0" smtClean="0">
                <a:solidFill>
                  <a:srgbClr val="FFFFFF"/>
                </a:solidFill>
                <a:effectLst>
                  <a:outerShdw blurRad="38100" dist="38100" dir="2700000" algn="tl">
                    <a:srgbClr val="000000">
                      <a:alpha val="43137"/>
                    </a:srgbClr>
                  </a:outerShdw>
                </a:effectLst>
              </a:rPr>
              <a:t>Fontos</a:t>
            </a:r>
            <a:r>
              <a:rPr lang="hu-HU" sz="4000" b="1" dirty="0" smtClean="0">
                <a:solidFill>
                  <a:srgbClr val="FFFFFF"/>
                </a:solidFill>
                <a:effectLst>
                  <a:outerShdw blurRad="38100" dist="38100" dir="2700000" algn="tl">
                    <a:srgbClr val="000000">
                      <a:alpha val="43137"/>
                    </a:srgbClr>
                  </a:outerShdw>
                </a:effectLst>
              </a:rPr>
              <a:t> </a:t>
            </a:r>
            <a:r>
              <a:rPr lang="hu-HU" sz="4400" b="1" dirty="0" smtClean="0">
                <a:solidFill>
                  <a:srgbClr val="FFFFFF"/>
                </a:solidFill>
                <a:effectLst>
                  <a:outerShdw blurRad="38100" dist="38100" dir="2700000" algn="tl">
                    <a:srgbClr val="000000">
                      <a:alpha val="43137"/>
                    </a:srgbClr>
                  </a:outerShdw>
                </a:effectLst>
              </a:rPr>
              <a:t>tudnivalók I.</a:t>
            </a:r>
            <a:endParaRPr sz="4000" b="1" dirty="0">
              <a:solidFill>
                <a:srgbClr val="FFFFFF"/>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2017"/>
          <p:cNvSpPr txBox="1">
            <a:spLocks noGrp="1"/>
          </p:cNvSpPr>
          <p:nvPr>
            <p:ph type="body" idx="13"/>
          </p:nvPr>
        </p:nvSpPr>
        <p:spPr>
          <a:xfrm>
            <a:off x="8744270" y="1304403"/>
            <a:ext cx="2792758" cy="1147818"/>
          </a:xfrm>
          <a:prstGeom prst="rect">
            <a:avLst/>
          </a:prstGeom>
        </p:spPr>
        <p:txBody>
          <a:bodyPr/>
          <a:lstStyle>
            <a:lvl1pPr>
              <a:defRPr b="0">
                <a:latin typeface="Montserrat Bold"/>
                <a:ea typeface="Montserrat Bold"/>
                <a:cs typeface="Montserrat Bold"/>
                <a:sym typeface="Montserrat Bold"/>
              </a:defRPr>
            </a:lvl1pPr>
          </a:lstStyle>
          <a:p>
            <a:r>
              <a:rPr lang="hu-HU" sz="3600" dirty="0" smtClean="0"/>
              <a:t>A program előnyei</a:t>
            </a:r>
            <a:endParaRPr sz="3600" dirty="0"/>
          </a:p>
        </p:txBody>
      </p:sp>
      <p:sp>
        <p:nvSpPr>
          <p:cNvPr id="330" name="Phasellus euismod erat quis sem imperdiet euismod. Proin quis quam sed tortor sollicitudin mattis in viverra est. Cras pulvinar ultricies leo, et venenatis elit gravida dignissim."/>
          <p:cNvSpPr txBox="1"/>
          <p:nvPr/>
        </p:nvSpPr>
        <p:spPr>
          <a:xfrm>
            <a:off x="832203" y="2574332"/>
            <a:ext cx="2996886" cy="959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1000"/>
              </a:spcBef>
              <a:defRPr sz="1300">
                <a:solidFill>
                  <a:srgbClr val="FFFFFF"/>
                </a:solidFill>
              </a:defRPr>
            </a:lvl1pPr>
          </a:lstStyle>
          <a:p>
            <a:pPr marL="285750" indent="-285750">
              <a:buFont typeface="Arial" panose="020B0604020202020204" pitchFamily="34" charset="0"/>
              <a:buChar char="•"/>
            </a:pPr>
            <a:r>
              <a:rPr lang="hu-HU" sz="1600" dirty="0" smtClean="0"/>
              <a:t>Sapientia EMTE: havi 150.000 Ft</a:t>
            </a:r>
          </a:p>
          <a:p>
            <a:pPr marL="285750" indent="-285750">
              <a:buFont typeface="Arial" panose="020B0604020202020204" pitchFamily="34" charset="0"/>
              <a:buChar char="•"/>
            </a:pPr>
            <a:r>
              <a:rPr lang="hu-HU" sz="1600" dirty="0" smtClean="0"/>
              <a:t>II. RFKMF: havi 115.000 Ft</a:t>
            </a:r>
            <a:endParaRPr lang="hu-HU" sz="1600" dirty="0"/>
          </a:p>
        </p:txBody>
      </p:sp>
      <p:sp>
        <p:nvSpPr>
          <p:cNvPr id="332" name="Phasellus euismod erat quis sem imperdiet euismod. Proin quis quam sed tortor sollicitudin mattis in viverra est. Cras pulvinar ultricies leo, et venenatis elit gravida dignissim."/>
          <p:cNvSpPr txBox="1"/>
          <p:nvPr/>
        </p:nvSpPr>
        <p:spPr>
          <a:xfrm>
            <a:off x="8869318" y="2699824"/>
            <a:ext cx="2542663" cy="292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000"/>
              </a:spcBef>
              <a:defRPr sz="1300">
                <a:solidFill>
                  <a:srgbClr val="FFFFFF"/>
                </a:solidFill>
              </a:defRPr>
            </a:lvl1pPr>
          </a:lstStyle>
          <a:p>
            <a:endParaRPr dirty="0"/>
          </a:p>
        </p:txBody>
      </p:sp>
      <p:sp>
        <p:nvSpPr>
          <p:cNvPr id="334" name="Phasellus euismod erat quis sem imperdiet euismod. Proin quis quam sed tortor sollicitudin mattis in viverra est. Cras pulvinar ultricies leo, et venenatis elit gravida dignissim."/>
          <p:cNvSpPr txBox="1"/>
          <p:nvPr/>
        </p:nvSpPr>
        <p:spPr>
          <a:xfrm>
            <a:off x="4686367" y="2574332"/>
            <a:ext cx="2542663" cy="3313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1000"/>
              </a:spcBef>
              <a:defRPr sz="1300">
                <a:solidFill>
                  <a:srgbClr val="FFFFFF"/>
                </a:solidFill>
              </a:defRPr>
            </a:lvl1pPr>
          </a:lstStyle>
          <a:p>
            <a:pPr marL="285750" indent="-285750">
              <a:buFont typeface="Arial" panose="020B0604020202020204" pitchFamily="34" charset="0"/>
              <a:buChar char="•"/>
            </a:pPr>
            <a:r>
              <a:rPr lang="hu-HU" sz="1600" dirty="0" smtClean="0"/>
              <a:t>óralátogatások</a:t>
            </a:r>
          </a:p>
          <a:p>
            <a:pPr marL="285750" indent="-285750">
              <a:buFont typeface="Arial" panose="020B0604020202020204" pitchFamily="34" charset="0"/>
              <a:buChar char="•"/>
            </a:pPr>
            <a:r>
              <a:rPr lang="hu-HU" sz="1600" dirty="0" smtClean="0"/>
              <a:t>kutatási lehetőségek</a:t>
            </a:r>
          </a:p>
          <a:p>
            <a:pPr marL="285750" indent="-285750">
              <a:buFont typeface="Arial" panose="020B0604020202020204" pitchFamily="34" charset="0"/>
              <a:buChar char="•"/>
            </a:pPr>
            <a:r>
              <a:rPr lang="hu-HU" sz="1600" dirty="0" smtClean="0"/>
              <a:t>szakmai gyakorlatok</a:t>
            </a:r>
          </a:p>
          <a:p>
            <a:pPr marL="285750" indent="-285750">
              <a:buFont typeface="Arial" panose="020B0604020202020204" pitchFamily="34" charset="0"/>
              <a:buChar char="•"/>
            </a:pPr>
            <a:r>
              <a:rPr lang="hu-HU" sz="1600" dirty="0" smtClean="0"/>
              <a:t>kapcsolatépítés</a:t>
            </a:r>
          </a:p>
          <a:p>
            <a:pPr marL="285750" indent="-285750">
              <a:buFont typeface="Arial" panose="020B0604020202020204" pitchFamily="34" charset="0"/>
              <a:buChar char="•"/>
            </a:pPr>
            <a:r>
              <a:rPr lang="hu-HU" sz="1600" dirty="0" smtClean="0"/>
              <a:t>nincs kreditszerzési kötelezettség</a:t>
            </a:r>
            <a:br>
              <a:rPr lang="hu-HU" sz="1600" dirty="0" smtClean="0"/>
            </a:br>
            <a:r>
              <a:rPr lang="hu-HU" sz="1600" dirty="0" smtClean="0"/>
              <a:t>(a szakmai tevékenységről azonban hivatalos igazolást állít ki a fogadóintézmény)</a:t>
            </a:r>
            <a:endParaRPr lang="hu-HU" sz="1600" dirty="0"/>
          </a:p>
        </p:txBody>
      </p:sp>
      <p:sp>
        <p:nvSpPr>
          <p:cNvPr id="335" name="2016"/>
          <p:cNvSpPr txBox="1"/>
          <p:nvPr/>
        </p:nvSpPr>
        <p:spPr>
          <a:xfrm>
            <a:off x="832203" y="1304401"/>
            <a:ext cx="2460081" cy="1147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spcBef>
                <a:spcPts val="1000"/>
              </a:spcBef>
              <a:defRPr sz="7500" spc="-100">
                <a:solidFill>
                  <a:srgbClr val="FFFFFF"/>
                </a:solidFill>
                <a:latin typeface="Montserrat Bold"/>
                <a:ea typeface="Montserrat Bold"/>
                <a:cs typeface="Montserrat Bold"/>
                <a:sym typeface="Montserrat Bold"/>
              </a:defRPr>
            </a:lvl1pPr>
          </a:lstStyle>
          <a:p>
            <a:r>
              <a:rPr lang="hu-HU" sz="3600" dirty="0" smtClean="0"/>
              <a:t>Ösztöndíj</a:t>
            </a:r>
            <a:endParaRPr sz="3600" dirty="0"/>
          </a:p>
        </p:txBody>
      </p:sp>
      <p:sp>
        <p:nvSpPr>
          <p:cNvPr id="336" name="2018"/>
          <p:cNvSpPr txBox="1"/>
          <p:nvPr/>
        </p:nvSpPr>
        <p:spPr>
          <a:xfrm>
            <a:off x="4686367" y="1304402"/>
            <a:ext cx="3224733" cy="1147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spcBef>
                <a:spcPts val="1000"/>
              </a:spcBef>
              <a:defRPr sz="7500" spc="-100">
                <a:solidFill>
                  <a:srgbClr val="FFFFFF"/>
                </a:solidFill>
                <a:latin typeface="Montserrat Bold"/>
                <a:ea typeface="Montserrat Bold"/>
                <a:cs typeface="Montserrat Bold"/>
                <a:sym typeface="Montserrat Bold"/>
              </a:defRPr>
            </a:lvl1pPr>
          </a:lstStyle>
          <a:p>
            <a:r>
              <a:rPr lang="hu-HU" sz="3600" dirty="0" smtClean="0"/>
              <a:t>1 hónapos mobilitás</a:t>
            </a:r>
            <a:endParaRPr sz="3600" dirty="0"/>
          </a:p>
        </p:txBody>
      </p:sp>
      <p:sp>
        <p:nvSpPr>
          <p:cNvPr id="11" name="CÍM"/>
          <p:cNvSpPr txBox="1"/>
          <p:nvPr/>
        </p:nvSpPr>
        <p:spPr>
          <a:xfrm>
            <a:off x="1099329" y="273476"/>
            <a:ext cx="10818687"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3200" cap="all">
                <a:solidFill>
                  <a:srgbClr val="000000"/>
                </a:solidFill>
                <a:latin typeface="Montserrat Bold"/>
                <a:ea typeface="Montserrat Bold"/>
                <a:cs typeface="Montserrat Bold"/>
                <a:sym typeface="Montserrat Bold"/>
              </a:defRPr>
            </a:lvl1pPr>
          </a:lstStyle>
          <a:p>
            <a:endParaRPr dirty="0">
              <a:solidFill>
                <a:srgbClr val="FFFFFF"/>
              </a:solidFill>
            </a:endParaRPr>
          </a:p>
        </p:txBody>
      </p:sp>
      <p:sp>
        <p:nvSpPr>
          <p:cNvPr id="12" name="CÍM"/>
          <p:cNvSpPr txBox="1"/>
          <p:nvPr/>
        </p:nvSpPr>
        <p:spPr>
          <a:xfrm>
            <a:off x="1739582" y="384374"/>
            <a:ext cx="8961727" cy="677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3200" cap="all">
                <a:solidFill>
                  <a:srgbClr val="000000"/>
                </a:solidFill>
                <a:latin typeface="Montserrat Bold"/>
                <a:ea typeface="Montserrat Bold"/>
                <a:cs typeface="Montserrat Bold"/>
                <a:sym typeface="Montserrat Bold"/>
              </a:defRPr>
            </a:lvl1pPr>
          </a:lstStyle>
          <a:p>
            <a:pPr algn="ctr"/>
            <a:r>
              <a:rPr lang="hu-HU" sz="4400" b="1" dirty="0" smtClean="0">
                <a:solidFill>
                  <a:srgbClr val="FFFFFF"/>
                </a:solidFill>
                <a:effectLst>
                  <a:outerShdw blurRad="38100" dist="38100" dir="2700000" algn="tl">
                    <a:srgbClr val="000000">
                      <a:alpha val="43137"/>
                    </a:srgbClr>
                  </a:outerShdw>
                </a:effectLst>
              </a:rPr>
              <a:t>Fontos</a:t>
            </a:r>
            <a:r>
              <a:rPr lang="hu-HU" sz="4000" b="1" dirty="0" smtClean="0">
                <a:solidFill>
                  <a:srgbClr val="FFFFFF"/>
                </a:solidFill>
                <a:effectLst>
                  <a:outerShdw blurRad="38100" dist="38100" dir="2700000" algn="tl">
                    <a:srgbClr val="000000">
                      <a:alpha val="43137"/>
                    </a:srgbClr>
                  </a:outerShdw>
                </a:effectLst>
              </a:rPr>
              <a:t> </a:t>
            </a:r>
            <a:r>
              <a:rPr lang="hu-HU" sz="4400" b="1" dirty="0" smtClean="0">
                <a:solidFill>
                  <a:srgbClr val="FFFFFF"/>
                </a:solidFill>
                <a:effectLst>
                  <a:outerShdw blurRad="38100" dist="38100" dir="2700000" algn="tl">
                    <a:srgbClr val="000000">
                      <a:alpha val="43137"/>
                    </a:srgbClr>
                  </a:outerShdw>
                </a:effectLst>
              </a:rPr>
              <a:t>tudnivalók II.</a:t>
            </a:r>
            <a:endParaRPr sz="4000" b="1" dirty="0">
              <a:solidFill>
                <a:srgbClr val="FFFFFF"/>
              </a:solidFill>
              <a:effectLst>
                <a:outerShdw blurRad="38100" dist="38100" dir="2700000" algn="tl">
                  <a:srgbClr val="000000">
                    <a:alpha val="43137"/>
                  </a:srgbClr>
                </a:outerShdw>
              </a:effectLst>
            </a:endParaRPr>
          </a:p>
        </p:txBody>
      </p:sp>
      <p:sp>
        <p:nvSpPr>
          <p:cNvPr id="10" name="Phasellus euismod erat quis sem imperdiet euismod. Proin quis quam sed tortor sollicitudin mattis in viverra est. Cras pulvinar ultricies leo, et venenatis elit gravida dignissim."/>
          <p:cNvSpPr txBox="1"/>
          <p:nvPr/>
        </p:nvSpPr>
        <p:spPr>
          <a:xfrm>
            <a:off x="8744270" y="2574332"/>
            <a:ext cx="3449398"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1000"/>
              </a:spcBef>
              <a:defRPr sz="1300">
                <a:solidFill>
                  <a:srgbClr val="FFFFFF"/>
                </a:solidFill>
              </a:defRPr>
            </a:lvl1pPr>
          </a:lstStyle>
          <a:p>
            <a:pPr marL="285750" indent="-285750">
              <a:buFont typeface="Arial" panose="020B0604020202020204" pitchFamily="34" charset="0"/>
              <a:buChar char="•"/>
            </a:pPr>
            <a:r>
              <a:rPr lang="hu-HU" sz="1600" dirty="0"/>
              <a:t>t</a:t>
            </a:r>
            <a:r>
              <a:rPr lang="hu-HU" sz="1600" dirty="0" smtClean="0"/>
              <a:t>ervezhető, magyarországi tanulmányokkal összeegyeztethető mobilitási időszak</a:t>
            </a:r>
          </a:p>
          <a:p>
            <a:pPr marL="285750" indent="-285750">
              <a:buFont typeface="Arial" panose="020B0604020202020204" pitchFamily="34" charset="0"/>
              <a:buChar char="•"/>
            </a:pPr>
            <a:r>
              <a:rPr lang="hu-HU" sz="1600" dirty="0" smtClean="0"/>
              <a:t>a határon túli magyarság megismerése</a:t>
            </a:r>
          </a:p>
          <a:p>
            <a:pPr marL="285750" indent="-285750">
              <a:buFont typeface="Arial" panose="020B0604020202020204" pitchFamily="34" charset="0"/>
              <a:buChar char="•"/>
            </a:pPr>
            <a:r>
              <a:rPr lang="hu-HU" sz="1600" dirty="0" smtClean="0"/>
              <a:t>Kárpát-medencei</a:t>
            </a:r>
            <a:br>
              <a:rPr lang="hu-HU" sz="1600" dirty="0" smtClean="0"/>
            </a:br>
            <a:r>
              <a:rPr lang="hu-HU" sz="1600" dirty="0" smtClean="0"/>
              <a:t>együttműködési</a:t>
            </a:r>
            <a:br>
              <a:rPr lang="hu-HU" sz="1600" dirty="0" smtClean="0"/>
            </a:br>
            <a:r>
              <a:rPr lang="hu-HU" sz="1600" dirty="0" smtClean="0"/>
              <a:t>lehetőségek</a:t>
            </a:r>
          </a:p>
        </p:txBody>
      </p:sp>
    </p:spTree>
    <p:extLst>
      <p:ext uri="{BB962C8B-B14F-4D97-AF65-F5344CB8AC3E}">
        <p14:creationId xmlns:p14="http://schemas.microsoft.com/office/powerpoint/2010/main" val="191630820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Diasorszám"/>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383" name="CÍM"/>
          <p:cNvSpPr txBox="1"/>
          <p:nvPr/>
        </p:nvSpPr>
        <p:spPr>
          <a:xfrm>
            <a:off x="2811016" y="270274"/>
            <a:ext cx="635619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200" cap="all">
                <a:solidFill>
                  <a:srgbClr val="000000"/>
                </a:solidFill>
                <a:latin typeface="Montserrat Bold"/>
                <a:ea typeface="Montserrat Bold"/>
                <a:cs typeface="Montserrat Bold"/>
                <a:sym typeface="Montserrat Bold"/>
              </a:defRPr>
            </a:lvl1pPr>
          </a:lstStyle>
          <a:p>
            <a:r>
              <a:rPr lang="hu-HU" dirty="0" smtClean="0"/>
              <a:t>Anno – Az első csapat </a:t>
            </a:r>
            <a:r>
              <a:rPr lang="hu-HU" dirty="0" smtClean="0">
                <a:sym typeface="Wingdings" panose="05000000000000000000" pitchFamily="2" charset="2"/>
              </a:rPr>
              <a:t></a:t>
            </a:r>
            <a:endParaRPr dirty="0"/>
          </a:p>
        </p:txBody>
      </p:sp>
      <p:sp>
        <p:nvSpPr>
          <p:cNvPr id="384" name="Lorem ipsum dolor sit amet, consectetur adipiscing elit."/>
          <p:cNvSpPr txBox="1"/>
          <p:nvPr/>
        </p:nvSpPr>
        <p:spPr>
          <a:xfrm>
            <a:off x="2811016" y="737688"/>
            <a:ext cx="6356194"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a:solidFill>
                  <a:srgbClr val="53585F"/>
                </a:solidFill>
              </a:defRPr>
            </a:lvl1pPr>
          </a:lstStyle>
          <a:p>
            <a:r>
              <a:rPr lang="hu-HU" dirty="0" smtClean="0"/>
              <a:t>A SZIE tájépítész csapata a marosvásárhelyi Sapientián töltött egy hónapot. </a:t>
            </a:r>
            <a:endParaRPr dirty="0"/>
          </a:p>
        </p:txBody>
      </p:sp>
      <p:pic>
        <p:nvPicPr>
          <p:cNvPr id="15" name="Tartalom hely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244" y="1012124"/>
            <a:ext cx="10220972" cy="5749297"/>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Diasorszám"/>
          <p:cNvSpPr txBox="1">
            <a:spLocks noGrp="1"/>
          </p:cNvSpPr>
          <p:nvPr>
            <p:ph type="sldNum" sz="quarter" idx="2"/>
          </p:nvPr>
        </p:nvSpPr>
        <p:spPr>
          <a:xfrm>
            <a:off x="11062720" y="439188"/>
            <a:ext cx="217649" cy="1524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a:lstStyle/>
          <a:p>
            <a:fld id="{86CB4B4D-7CA3-9044-876B-883B54F8677D}" type="slidenum">
              <a:t>8</a:t>
            </a:fld>
            <a:endParaRPr/>
          </a:p>
        </p:txBody>
      </p:sp>
      <p:graphicFrame>
        <p:nvGraphicFramePr>
          <p:cNvPr id="287" name="2D oszlopdiagram"/>
          <p:cNvGraphicFramePr/>
          <p:nvPr>
            <p:extLst>
              <p:ext uri="{D42A27DB-BD31-4B8C-83A1-F6EECF244321}">
                <p14:modId xmlns:p14="http://schemas.microsoft.com/office/powerpoint/2010/main" val="289477643"/>
              </p:ext>
            </p:extLst>
          </p:nvPr>
        </p:nvGraphicFramePr>
        <p:xfrm>
          <a:off x="5406350" y="902181"/>
          <a:ext cx="6496493" cy="5565536"/>
        </p:xfrm>
        <a:graphic>
          <a:graphicData uri="http://schemas.openxmlformats.org/drawingml/2006/chart">
            <c:chart xmlns:c="http://schemas.openxmlformats.org/drawingml/2006/chart" xmlns:r="http://schemas.openxmlformats.org/officeDocument/2006/relationships" r:id="rId2"/>
          </a:graphicData>
        </a:graphic>
      </p:graphicFrame>
      <p:sp>
        <p:nvSpPr>
          <p:cNvPr id="289" name="Praesent ac convallis lorem. Donec porta, ligula quis porttitor iaculis, ligula dolor tincidunt ante, sit amet porta arcu erat ac libero."/>
          <p:cNvSpPr txBox="1"/>
          <p:nvPr/>
        </p:nvSpPr>
        <p:spPr>
          <a:xfrm>
            <a:off x="541809" y="2858095"/>
            <a:ext cx="4314307"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509E49"/>
                </a:solidFill>
                <a:latin typeface="Montserrat Semi Bold"/>
                <a:ea typeface="Montserrat Semi Bold"/>
                <a:cs typeface="Montserrat Semi Bold"/>
                <a:sym typeface="Montserrat Semi Bold"/>
              </a:defRPr>
            </a:lvl1pPr>
          </a:lstStyle>
          <a:p>
            <a:r>
              <a:rPr lang="hu-HU" dirty="0" smtClean="0"/>
              <a:t>Az eddigi mobilitási gyakorlat a </a:t>
            </a:r>
            <a:r>
              <a:rPr lang="hu-HU" b="1" dirty="0" smtClean="0"/>
              <a:t>SZIE és az erdélyi Sapientia EMTE</a:t>
            </a:r>
            <a:r>
              <a:rPr lang="hu-HU" dirty="0" smtClean="0"/>
              <a:t> együttműködésével valósult meg. A program még mindig „felfutó” időszakát éli, s tanévről tanévre gyűjti a tapasztalatokat. </a:t>
            </a:r>
            <a:endParaRPr dirty="0"/>
          </a:p>
        </p:txBody>
      </p:sp>
      <p:sp>
        <p:nvSpPr>
          <p:cNvPr id="290" name="Phasellus euismod erat quis sem imperdiet euismod. Proin quis quam sed tortor sollicitudin mattis in viverra est. Cras pulvinar ultricies leo, et venenatis elit gravida dignissim. Mauris nec elit pulvinar, pulvinar enim sed, suscipit dui. Nam magna diam, fermentum ac erat nec, pharetra porta sapien. Quisque interdum sed justo ultrices fringilla. Pellentesque dictum a dolor quis venenatis. Nam fermentum diam nisl. Aliquam rutrum lorem dui, mattis volutpat massa efficitur mattis. In venenatis justo eu neque fermentum, vel pulvinar tortor interdum. Pellentesque vestibulum vel velit sed."/>
          <p:cNvSpPr txBox="1"/>
          <p:nvPr/>
        </p:nvSpPr>
        <p:spPr>
          <a:xfrm>
            <a:off x="541809" y="3974726"/>
            <a:ext cx="4864541" cy="24929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300"/>
            </a:lvl1pPr>
          </a:lstStyle>
          <a:p>
            <a:r>
              <a:rPr lang="hu-HU" dirty="0" smtClean="0"/>
              <a:t>A legkedveltebb mobilitási időintervallumnak bizonyul az </a:t>
            </a:r>
            <a:r>
              <a:rPr lang="hu-HU" b="1" dirty="0" smtClean="0"/>
              <a:t>egy hónapos részképzés</a:t>
            </a:r>
            <a:r>
              <a:rPr lang="hu-HU" dirty="0" smtClean="0"/>
              <a:t> lehetősége. A diagramon látható kimutatás is ezeket a számokat mutatja. A </a:t>
            </a:r>
            <a:r>
              <a:rPr lang="hu-HU" b="1" dirty="0" smtClean="0"/>
              <a:t>teljes féléves részképzést az idei félévben</a:t>
            </a:r>
            <a:r>
              <a:rPr lang="hu-HU" dirty="0" smtClean="0"/>
              <a:t> próbálja meg egy vállalkozó szellemű SZIE-s hallgató a marosvásárhelyi Sapientián. A jelen félév tapasztalatait a következő tanévet érintő mobilitási napon fogjuk tudni prezentálni.</a:t>
            </a:r>
          </a:p>
          <a:p>
            <a:endParaRPr lang="hu-HU" dirty="0"/>
          </a:p>
          <a:p>
            <a:endParaRPr lang="hu-HU" dirty="0" smtClean="0"/>
          </a:p>
          <a:p>
            <a:endParaRPr lang="hu-HU" dirty="0"/>
          </a:p>
          <a:p>
            <a:endParaRPr lang="hu-HU" dirty="0" smtClean="0"/>
          </a:p>
          <a:p>
            <a:endParaRPr lang="hu-HU" dirty="0"/>
          </a:p>
        </p:txBody>
      </p:sp>
      <p:sp>
        <p:nvSpPr>
          <p:cNvPr id="291" name="CÍM"/>
          <p:cNvSpPr txBox="1"/>
          <p:nvPr/>
        </p:nvSpPr>
        <p:spPr>
          <a:xfrm>
            <a:off x="2698962" y="350209"/>
            <a:ext cx="7503023"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3200" cap="all">
                <a:solidFill>
                  <a:srgbClr val="000000"/>
                </a:solidFill>
                <a:latin typeface="Montserrat Bold"/>
                <a:ea typeface="Montserrat Bold"/>
                <a:cs typeface="Montserrat Bold"/>
                <a:sym typeface="Montserrat Bold"/>
              </a:defRPr>
            </a:lvl1pPr>
          </a:lstStyle>
          <a:p>
            <a:r>
              <a:rPr lang="hu-HU" dirty="0" err="1"/>
              <a:t>M</a:t>
            </a:r>
            <a:r>
              <a:rPr lang="hu-HU" dirty="0" err="1" smtClean="0"/>
              <a:t>akovecz</a:t>
            </a:r>
            <a:r>
              <a:rPr lang="hu-HU" dirty="0" smtClean="0"/>
              <a:t> mobilitás számokban</a:t>
            </a:r>
            <a:endParaRPr dirty="0"/>
          </a:p>
        </p:txBody>
      </p:sp>
      <p:sp>
        <p:nvSpPr>
          <p:cNvPr id="2" name="Téglalap 1"/>
          <p:cNvSpPr/>
          <p:nvPr/>
        </p:nvSpPr>
        <p:spPr>
          <a:xfrm>
            <a:off x="492649" y="1934765"/>
            <a:ext cx="6096000" cy="923330"/>
          </a:xfrm>
          <a:prstGeom prst="rect">
            <a:avLst/>
          </a:prstGeom>
        </p:spPr>
        <p:txBody>
          <a:bodyPr>
            <a:spAutoFit/>
          </a:bodyPr>
          <a:lstStyle/>
          <a:p>
            <a:r>
              <a:rPr lang="hu-HU" dirty="0" smtClean="0"/>
              <a:t>Egyetemünk a </a:t>
            </a:r>
            <a:r>
              <a:rPr lang="hu-HU" b="1" dirty="0"/>
              <a:t>2016/2017-es tanév II. félévétől </a:t>
            </a:r>
            <a:r>
              <a:rPr lang="hu-HU" dirty="0"/>
              <a:t>kapcsolódott be a </a:t>
            </a:r>
            <a:r>
              <a:rPr lang="hu-HU" dirty="0" err="1"/>
              <a:t>Makovecz</a:t>
            </a:r>
            <a:r>
              <a:rPr lang="hu-HU" dirty="0"/>
              <a:t> Program hallgatói mobilitásába.</a:t>
            </a:r>
          </a:p>
        </p:txBody>
      </p:sp>
      <p:sp>
        <p:nvSpPr>
          <p:cNvPr id="8" name="Phasellus euismod erat quis sem imperdiet euismod. Proin quis quam sed tortor sollicitudin mattis in viverra est. Cras pulvinar ultricies leo, et venenatis elit gravida dignissim. Mauris nec elit pulvinar, pulvinar enim sed, suscipit dui. Nam magna diam, fermentum ac erat nec, pharetra porta sapien. Quisque interdum sed justo ultrices fringilla. Pellentesque dictum a dolor quis venenatis. Nam fermentum diam nisl. Aliquam rutrum lorem dui, mattis volutpat massa efficitur mattis. In venenatis justo eu neque fermentum, vel pulvinar tortor interdum. Pellentesque vestibulum vel velit sed."/>
          <p:cNvSpPr txBox="1"/>
          <p:nvPr/>
        </p:nvSpPr>
        <p:spPr>
          <a:xfrm>
            <a:off x="6913391" y="5547203"/>
            <a:ext cx="5384934" cy="123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300"/>
            </a:lvl1pPr>
          </a:lstStyle>
          <a:p>
            <a:endParaRPr lang="hu-HU" dirty="0"/>
          </a:p>
          <a:p>
            <a:endParaRPr lang="hu-HU" dirty="0" smtClean="0"/>
          </a:p>
          <a:p>
            <a:endParaRPr lang="hu-HU" dirty="0"/>
          </a:p>
          <a:p>
            <a:endParaRPr lang="hu-HU" dirty="0" smtClean="0"/>
          </a:p>
          <a:p>
            <a:r>
              <a:rPr lang="hu-HU" sz="1050" dirty="0" smtClean="0"/>
              <a:t>Világos szín: SZIE-s hallgatók Sapientia irányba történő mobilitása</a:t>
            </a:r>
          </a:p>
          <a:p>
            <a:r>
              <a:rPr lang="hu-HU" sz="1050" dirty="0" smtClean="0"/>
              <a:t>Sötét szín: Sapientia-s hallgatók SZIE irányba történő mobilitása</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Diasorszám"/>
          <p:cNvSpPr txBox="1">
            <a:spLocks noGrp="1"/>
          </p:cNvSpPr>
          <p:nvPr>
            <p:ph type="sldNum" sz="quarter" idx="2"/>
          </p:nvPr>
        </p:nvSpPr>
        <p:spPr>
          <a:xfrm>
            <a:off x="11126406" y="439188"/>
            <a:ext cx="153963" cy="1524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a:lstStyle/>
          <a:p>
            <a:fld id="{86CB4B4D-7CA3-9044-876B-883B54F8677D}" type="slidenum">
              <a:t>9</a:t>
            </a:fld>
            <a:endParaRPr/>
          </a:p>
        </p:txBody>
      </p:sp>
      <p:sp>
        <p:nvSpPr>
          <p:cNvPr id="191" name="Négyszög"/>
          <p:cNvSpPr/>
          <p:nvPr/>
        </p:nvSpPr>
        <p:spPr>
          <a:xfrm>
            <a:off x="0" y="4340288"/>
            <a:ext cx="12192000" cy="2537377"/>
          </a:xfrm>
          <a:prstGeom prst="rect">
            <a:avLst/>
          </a:prstGeom>
          <a:solidFill>
            <a:srgbClr val="D6DCE5"/>
          </a:solidFill>
          <a:ln w="12700">
            <a:miter lim="400000"/>
          </a:ln>
        </p:spPr>
        <p:txBody>
          <a:bodyPr lIns="45719" rIns="45719" anchor="ctr"/>
          <a:lstStyle/>
          <a:p>
            <a:endParaRPr/>
          </a:p>
        </p:txBody>
      </p:sp>
      <p:sp>
        <p:nvSpPr>
          <p:cNvPr id="192" name="Alakzat"/>
          <p:cNvSpPr/>
          <p:nvPr/>
        </p:nvSpPr>
        <p:spPr>
          <a:xfrm>
            <a:off x="3517791" y="4094355"/>
            <a:ext cx="624314" cy="321141"/>
          </a:xfrm>
          <a:custGeom>
            <a:avLst/>
            <a:gdLst/>
            <a:ahLst/>
            <a:cxnLst>
              <a:cxn ang="0">
                <a:pos x="wd2" y="hd2"/>
              </a:cxn>
              <a:cxn ang="5400000">
                <a:pos x="wd2" y="hd2"/>
              </a:cxn>
              <a:cxn ang="10800000">
                <a:pos x="wd2" y="hd2"/>
              </a:cxn>
              <a:cxn ang="16200000">
                <a:pos x="wd2" y="hd2"/>
              </a:cxn>
            </a:cxnLst>
            <a:rect l="0" t="0" r="r" b="b"/>
            <a:pathLst>
              <a:path w="20711" h="20891" extrusionOk="0">
                <a:moveTo>
                  <a:pt x="0" y="20891"/>
                </a:moveTo>
                <a:cubicBezTo>
                  <a:pt x="0" y="20891"/>
                  <a:pt x="224" y="10079"/>
                  <a:pt x="3535" y="7342"/>
                </a:cubicBezTo>
                <a:cubicBezTo>
                  <a:pt x="6835" y="4581"/>
                  <a:pt x="8708" y="1611"/>
                  <a:pt x="8708" y="1611"/>
                </a:cubicBezTo>
                <a:cubicBezTo>
                  <a:pt x="8708" y="1611"/>
                  <a:pt x="11313" y="-709"/>
                  <a:pt x="12409" y="219"/>
                </a:cubicBezTo>
                <a:cubicBezTo>
                  <a:pt x="13493" y="1170"/>
                  <a:pt x="14270" y="4233"/>
                  <a:pt x="15519" y="4488"/>
                </a:cubicBezTo>
                <a:cubicBezTo>
                  <a:pt x="16769" y="4720"/>
                  <a:pt x="17688" y="6367"/>
                  <a:pt x="18265" y="8061"/>
                </a:cubicBezTo>
                <a:cubicBezTo>
                  <a:pt x="18831" y="9755"/>
                  <a:pt x="21600" y="14024"/>
                  <a:pt x="20422" y="16947"/>
                </a:cubicBezTo>
                <a:cubicBezTo>
                  <a:pt x="19255" y="19847"/>
                  <a:pt x="0" y="20891"/>
                  <a:pt x="0" y="20891"/>
                </a:cubicBezTo>
                <a:close/>
              </a:path>
            </a:pathLst>
          </a:custGeom>
          <a:solidFill>
            <a:srgbClr val="D6DCE5"/>
          </a:solidFill>
          <a:ln w="12700">
            <a:miter lim="400000"/>
          </a:ln>
        </p:spPr>
        <p:txBody>
          <a:bodyPr lIns="45719" rIns="45719" anchor="ctr"/>
          <a:lstStyle/>
          <a:p>
            <a:endParaRPr/>
          </a:p>
        </p:txBody>
      </p:sp>
      <p:grpSp>
        <p:nvGrpSpPr>
          <p:cNvPr id="210" name="Csoportosítás"/>
          <p:cNvGrpSpPr/>
          <p:nvPr/>
        </p:nvGrpSpPr>
        <p:grpSpPr>
          <a:xfrm>
            <a:off x="9286991" y="1773326"/>
            <a:ext cx="1748495" cy="2642170"/>
            <a:chOff x="0" y="0"/>
            <a:chExt cx="1748494" cy="2642168"/>
          </a:xfrm>
        </p:grpSpPr>
        <p:grpSp>
          <p:nvGrpSpPr>
            <p:cNvPr id="208" name="Csoportosítás"/>
            <p:cNvGrpSpPr/>
            <p:nvPr/>
          </p:nvGrpSpPr>
          <p:grpSpPr>
            <a:xfrm>
              <a:off x="0" y="0"/>
              <a:ext cx="1748495" cy="2425521"/>
              <a:chOff x="0" y="0"/>
              <a:chExt cx="1748494" cy="2425520"/>
            </a:xfrm>
          </p:grpSpPr>
          <p:sp>
            <p:nvSpPr>
              <p:cNvPr id="193" name="Alakzat"/>
              <p:cNvSpPr/>
              <p:nvPr/>
            </p:nvSpPr>
            <p:spPr>
              <a:xfrm>
                <a:off x="226068" y="301423"/>
                <a:ext cx="1394087" cy="2124098"/>
              </a:xfrm>
              <a:custGeom>
                <a:avLst/>
                <a:gdLst/>
                <a:ahLst/>
                <a:cxnLst>
                  <a:cxn ang="0">
                    <a:pos x="wd2" y="hd2"/>
                  </a:cxn>
                  <a:cxn ang="5400000">
                    <a:pos x="wd2" y="hd2"/>
                  </a:cxn>
                  <a:cxn ang="10800000">
                    <a:pos x="wd2" y="hd2"/>
                  </a:cxn>
                  <a:cxn ang="16200000">
                    <a:pos x="wd2" y="hd2"/>
                  </a:cxn>
                </a:cxnLst>
                <a:rect l="0" t="0" r="r" b="b"/>
                <a:pathLst>
                  <a:path w="21600" h="21600" extrusionOk="0">
                    <a:moveTo>
                      <a:pt x="11494" y="10818"/>
                    </a:moveTo>
                    <a:cubicBezTo>
                      <a:pt x="11494" y="10818"/>
                      <a:pt x="13114" y="10330"/>
                      <a:pt x="14674" y="9097"/>
                    </a:cubicBezTo>
                    <a:cubicBezTo>
                      <a:pt x="18222" y="8490"/>
                      <a:pt x="18222" y="8490"/>
                      <a:pt x="18222" y="8490"/>
                    </a:cubicBezTo>
                    <a:cubicBezTo>
                      <a:pt x="19550" y="8876"/>
                      <a:pt x="19550" y="8876"/>
                      <a:pt x="19550" y="8876"/>
                    </a:cubicBezTo>
                    <a:cubicBezTo>
                      <a:pt x="19660" y="8793"/>
                      <a:pt x="19660" y="8793"/>
                      <a:pt x="19660" y="8793"/>
                    </a:cubicBezTo>
                    <a:cubicBezTo>
                      <a:pt x="18558" y="8490"/>
                      <a:pt x="18558" y="8490"/>
                      <a:pt x="18558" y="8490"/>
                    </a:cubicBezTo>
                    <a:cubicBezTo>
                      <a:pt x="21600" y="7882"/>
                      <a:pt x="21600" y="7882"/>
                      <a:pt x="21600" y="7882"/>
                    </a:cubicBezTo>
                    <a:cubicBezTo>
                      <a:pt x="21600" y="7788"/>
                      <a:pt x="21600" y="7788"/>
                      <a:pt x="21600" y="7788"/>
                    </a:cubicBezTo>
                    <a:cubicBezTo>
                      <a:pt x="15329" y="8714"/>
                      <a:pt x="15329" y="8714"/>
                      <a:pt x="15329" y="8714"/>
                    </a:cubicBezTo>
                    <a:cubicBezTo>
                      <a:pt x="18520" y="6317"/>
                      <a:pt x="18520" y="6317"/>
                      <a:pt x="18520" y="6317"/>
                    </a:cubicBezTo>
                    <a:cubicBezTo>
                      <a:pt x="21137" y="5358"/>
                      <a:pt x="21137" y="5358"/>
                      <a:pt x="21137" y="5358"/>
                    </a:cubicBezTo>
                    <a:cubicBezTo>
                      <a:pt x="21137" y="5196"/>
                      <a:pt x="21137" y="5196"/>
                      <a:pt x="21137" y="5196"/>
                    </a:cubicBezTo>
                    <a:cubicBezTo>
                      <a:pt x="18536" y="6107"/>
                      <a:pt x="18536" y="6107"/>
                      <a:pt x="18536" y="6107"/>
                    </a:cubicBezTo>
                    <a:cubicBezTo>
                      <a:pt x="18266" y="4780"/>
                      <a:pt x="18266" y="4780"/>
                      <a:pt x="18266" y="4780"/>
                    </a:cubicBezTo>
                    <a:cubicBezTo>
                      <a:pt x="18156" y="4780"/>
                      <a:pt x="18156" y="4780"/>
                      <a:pt x="18156" y="4780"/>
                    </a:cubicBezTo>
                    <a:cubicBezTo>
                      <a:pt x="18244" y="6172"/>
                      <a:pt x="18244" y="6172"/>
                      <a:pt x="18244" y="6172"/>
                    </a:cubicBezTo>
                    <a:cubicBezTo>
                      <a:pt x="14420" y="8811"/>
                      <a:pt x="14420" y="8811"/>
                      <a:pt x="14420" y="8811"/>
                    </a:cubicBezTo>
                    <a:cubicBezTo>
                      <a:pt x="14420" y="8811"/>
                      <a:pt x="12536" y="10135"/>
                      <a:pt x="11461" y="10182"/>
                    </a:cubicBezTo>
                    <a:cubicBezTo>
                      <a:pt x="10872" y="6620"/>
                      <a:pt x="10872" y="6620"/>
                      <a:pt x="10872" y="6620"/>
                    </a:cubicBezTo>
                    <a:cubicBezTo>
                      <a:pt x="12795" y="4780"/>
                      <a:pt x="12795" y="4780"/>
                      <a:pt x="12795" y="4780"/>
                    </a:cubicBezTo>
                    <a:cubicBezTo>
                      <a:pt x="16442" y="3265"/>
                      <a:pt x="16442" y="3265"/>
                      <a:pt x="16442" y="3265"/>
                    </a:cubicBezTo>
                    <a:cubicBezTo>
                      <a:pt x="16492" y="3247"/>
                      <a:pt x="16492" y="3247"/>
                      <a:pt x="16492" y="3247"/>
                    </a:cubicBezTo>
                    <a:cubicBezTo>
                      <a:pt x="16404" y="3167"/>
                      <a:pt x="16404" y="3167"/>
                      <a:pt x="16404" y="3167"/>
                    </a:cubicBezTo>
                    <a:cubicBezTo>
                      <a:pt x="12563" y="4527"/>
                      <a:pt x="12563" y="4527"/>
                      <a:pt x="12563" y="4527"/>
                    </a:cubicBezTo>
                    <a:cubicBezTo>
                      <a:pt x="11698" y="1981"/>
                      <a:pt x="11698" y="1981"/>
                      <a:pt x="11698" y="1981"/>
                    </a:cubicBezTo>
                    <a:cubicBezTo>
                      <a:pt x="12861" y="477"/>
                      <a:pt x="12861" y="477"/>
                      <a:pt x="12861" y="477"/>
                    </a:cubicBezTo>
                    <a:cubicBezTo>
                      <a:pt x="12751" y="398"/>
                      <a:pt x="12751" y="398"/>
                      <a:pt x="12751" y="398"/>
                    </a:cubicBezTo>
                    <a:cubicBezTo>
                      <a:pt x="11505" y="1757"/>
                      <a:pt x="11505" y="1757"/>
                      <a:pt x="11505" y="1757"/>
                    </a:cubicBezTo>
                    <a:cubicBezTo>
                      <a:pt x="9692" y="0"/>
                      <a:pt x="9692" y="0"/>
                      <a:pt x="9692" y="0"/>
                    </a:cubicBezTo>
                    <a:cubicBezTo>
                      <a:pt x="9604" y="94"/>
                      <a:pt x="9604" y="94"/>
                      <a:pt x="9604" y="94"/>
                    </a:cubicBezTo>
                    <a:cubicBezTo>
                      <a:pt x="11274" y="1981"/>
                      <a:pt x="11274" y="1981"/>
                      <a:pt x="11274" y="1981"/>
                    </a:cubicBezTo>
                    <a:cubicBezTo>
                      <a:pt x="12078" y="4718"/>
                      <a:pt x="12078" y="4718"/>
                      <a:pt x="12078" y="4718"/>
                    </a:cubicBezTo>
                    <a:cubicBezTo>
                      <a:pt x="10580" y="6060"/>
                      <a:pt x="10580" y="6060"/>
                      <a:pt x="10580" y="6060"/>
                    </a:cubicBezTo>
                    <a:cubicBezTo>
                      <a:pt x="9819" y="4686"/>
                      <a:pt x="9819" y="4686"/>
                      <a:pt x="9819" y="4686"/>
                    </a:cubicBezTo>
                    <a:cubicBezTo>
                      <a:pt x="6733" y="3084"/>
                      <a:pt x="6733" y="3084"/>
                      <a:pt x="6733" y="3084"/>
                    </a:cubicBezTo>
                    <a:cubicBezTo>
                      <a:pt x="7643" y="1999"/>
                      <a:pt x="7643" y="1999"/>
                      <a:pt x="7643" y="1999"/>
                    </a:cubicBezTo>
                    <a:cubicBezTo>
                      <a:pt x="7494" y="1934"/>
                      <a:pt x="7494" y="1934"/>
                      <a:pt x="7494" y="1934"/>
                    </a:cubicBezTo>
                    <a:cubicBezTo>
                      <a:pt x="6568" y="2911"/>
                      <a:pt x="6568" y="2911"/>
                      <a:pt x="6568" y="2911"/>
                    </a:cubicBezTo>
                    <a:cubicBezTo>
                      <a:pt x="5130" y="2253"/>
                      <a:pt x="5130" y="2253"/>
                      <a:pt x="5130" y="2253"/>
                    </a:cubicBezTo>
                    <a:cubicBezTo>
                      <a:pt x="5130" y="2336"/>
                      <a:pt x="5130" y="2336"/>
                      <a:pt x="5130" y="2336"/>
                    </a:cubicBezTo>
                    <a:cubicBezTo>
                      <a:pt x="9268" y="4859"/>
                      <a:pt x="9268" y="4859"/>
                      <a:pt x="9268" y="4859"/>
                    </a:cubicBezTo>
                    <a:cubicBezTo>
                      <a:pt x="10216" y="6465"/>
                      <a:pt x="10216" y="6465"/>
                      <a:pt x="10216" y="6465"/>
                    </a:cubicBezTo>
                    <a:cubicBezTo>
                      <a:pt x="10299" y="7521"/>
                      <a:pt x="10299" y="7521"/>
                      <a:pt x="10299" y="7521"/>
                    </a:cubicBezTo>
                    <a:cubicBezTo>
                      <a:pt x="10299" y="7521"/>
                      <a:pt x="5069" y="5597"/>
                      <a:pt x="4331" y="5597"/>
                    </a:cubicBezTo>
                    <a:cubicBezTo>
                      <a:pt x="4221" y="4444"/>
                      <a:pt x="4221" y="4444"/>
                      <a:pt x="4221" y="4444"/>
                    </a:cubicBezTo>
                    <a:cubicBezTo>
                      <a:pt x="4116" y="4476"/>
                      <a:pt x="4116" y="4476"/>
                      <a:pt x="4116" y="4476"/>
                    </a:cubicBezTo>
                    <a:cubicBezTo>
                      <a:pt x="4116" y="5518"/>
                      <a:pt x="4116" y="5518"/>
                      <a:pt x="4116" y="5518"/>
                    </a:cubicBezTo>
                    <a:cubicBezTo>
                      <a:pt x="1245" y="4943"/>
                      <a:pt x="1245" y="4943"/>
                      <a:pt x="1245" y="4943"/>
                    </a:cubicBezTo>
                    <a:cubicBezTo>
                      <a:pt x="1245" y="5134"/>
                      <a:pt x="1245" y="5134"/>
                      <a:pt x="1245" y="5134"/>
                    </a:cubicBezTo>
                    <a:cubicBezTo>
                      <a:pt x="4458" y="5854"/>
                      <a:pt x="4458" y="5854"/>
                      <a:pt x="4458" y="5854"/>
                    </a:cubicBezTo>
                    <a:cubicBezTo>
                      <a:pt x="4458" y="5854"/>
                      <a:pt x="7213" y="6544"/>
                      <a:pt x="10216" y="7936"/>
                    </a:cubicBezTo>
                    <a:cubicBezTo>
                      <a:pt x="10513" y="10927"/>
                      <a:pt x="10513" y="10927"/>
                      <a:pt x="10513" y="10927"/>
                    </a:cubicBezTo>
                    <a:cubicBezTo>
                      <a:pt x="5973" y="9180"/>
                      <a:pt x="5973" y="9180"/>
                      <a:pt x="5973" y="9180"/>
                    </a:cubicBezTo>
                    <a:cubicBezTo>
                      <a:pt x="5934" y="8283"/>
                      <a:pt x="5934" y="8283"/>
                      <a:pt x="5934" y="8283"/>
                    </a:cubicBezTo>
                    <a:cubicBezTo>
                      <a:pt x="5786" y="8283"/>
                      <a:pt x="5786" y="8283"/>
                      <a:pt x="5786" y="8283"/>
                    </a:cubicBezTo>
                    <a:cubicBezTo>
                      <a:pt x="5659" y="9003"/>
                      <a:pt x="5659" y="9003"/>
                      <a:pt x="5659" y="9003"/>
                    </a:cubicBezTo>
                    <a:cubicBezTo>
                      <a:pt x="5659" y="9003"/>
                      <a:pt x="2849" y="8298"/>
                      <a:pt x="1730" y="6957"/>
                    </a:cubicBezTo>
                    <a:cubicBezTo>
                      <a:pt x="1565" y="7018"/>
                      <a:pt x="1565" y="7018"/>
                      <a:pt x="1565" y="7018"/>
                    </a:cubicBezTo>
                    <a:cubicBezTo>
                      <a:pt x="1565" y="7018"/>
                      <a:pt x="2469" y="7994"/>
                      <a:pt x="2827" y="8124"/>
                    </a:cubicBezTo>
                    <a:cubicBezTo>
                      <a:pt x="0" y="8045"/>
                      <a:pt x="0" y="8045"/>
                      <a:pt x="0" y="8045"/>
                    </a:cubicBezTo>
                    <a:cubicBezTo>
                      <a:pt x="0" y="8236"/>
                      <a:pt x="0" y="8236"/>
                      <a:pt x="0" y="8236"/>
                    </a:cubicBezTo>
                    <a:cubicBezTo>
                      <a:pt x="2976" y="8443"/>
                      <a:pt x="2976" y="8443"/>
                      <a:pt x="2976" y="8443"/>
                    </a:cubicBezTo>
                    <a:cubicBezTo>
                      <a:pt x="2976" y="8443"/>
                      <a:pt x="7174" y="9806"/>
                      <a:pt x="10271" y="12037"/>
                    </a:cubicBezTo>
                    <a:cubicBezTo>
                      <a:pt x="9979" y="21600"/>
                      <a:pt x="9979" y="21600"/>
                      <a:pt x="9979" y="21600"/>
                    </a:cubicBezTo>
                    <a:cubicBezTo>
                      <a:pt x="11759" y="21531"/>
                      <a:pt x="11759" y="21531"/>
                      <a:pt x="11759" y="21531"/>
                    </a:cubicBezTo>
                    <a:lnTo>
                      <a:pt x="11494" y="10818"/>
                    </a:ln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194" name="Alakzat"/>
              <p:cNvSpPr/>
              <p:nvPr/>
            </p:nvSpPr>
            <p:spPr>
              <a:xfrm>
                <a:off x="696348" y="-1"/>
                <a:ext cx="199519" cy="375603"/>
              </a:xfrm>
              <a:custGeom>
                <a:avLst/>
                <a:gdLst/>
                <a:ahLst/>
                <a:cxnLst>
                  <a:cxn ang="0">
                    <a:pos x="wd2" y="hd2"/>
                  </a:cxn>
                  <a:cxn ang="5400000">
                    <a:pos x="wd2" y="hd2"/>
                  </a:cxn>
                  <a:cxn ang="10800000">
                    <a:pos x="wd2" y="hd2"/>
                  </a:cxn>
                  <a:cxn ang="16200000">
                    <a:pos x="wd2" y="hd2"/>
                  </a:cxn>
                </a:cxnLst>
                <a:rect l="0" t="0" r="r" b="b"/>
                <a:pathLst>
                  <a:path w="18867" h="21600" extrusionOk="0">
                    <a:moveTo>
                      <a:pt x="16444" y="21600"/>
                    </a:moveTo>
                    <a:cubicBezTo>
                      <a:pt x="18297" y="17366"/>
                      <a:pt x="20218" y="12743"/>
                      <a:pt x="17556" y="8407"/>
                    </a:cubicBezTo>
                    <a:cubicBezTo>
                      <a:pt x="14894" y="4357"/>
                      <a:pt x="8828" y="2168"/>
                      <a:pt x="3538" y="0"/>
                    </a:cubicBezTo>
                    <a:cubicBezTo>
                      <a:pt x="2325" y="389"/>
                      <a:pt x="2325" y="389"/>
                      <a:pt x="2325" y="389"/>
                    </a:cubicBezTo>
                    <a:cubicBezTo>
                      <a:pt x="404" y="4500"/>
                      <a:pt x="-1382" y="9368"/>
                      <a:pt x="1550" y="13582"/>
                    </a:cubicBezTo>
                    <a:cubicBezTo>
                      <a:pt x="4380" y="17857"/>
                      <a:pt x="10749" y="19677"/>
                      <a:pt x="16444" y="21600"/>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195" name="Alakzat"/>
              <p:cNvSpPr/>
              <p:nvPr/>
            </p:nvSpPr>
            <p:spPr>
              <a:xfrm>
                <a:off x="301423" y="336973"/>
                <a:ext cx="270813" cy="228614"/>
              </a:xfrm>
              <a:custGeom>
                <a:avLst/>
                <a:gdLst/>
                <a:ahLst/>
                <a:cxnLst>
                  <a:cxn ang="0">
                    <a:pos x="wd2" y="hd2"/>
                  </a:cxn>
                  <a:cxn ang="5400000">
                    <a:pos x="wd2" y="hd2"/>
                  </a:cxn>
                  <a:cxn ang="10800000">
                    <a:pos x="wd2" y="hd2"/>
                  </a:cxn>
                  <a:cxn ang="16200000">
                    <a:pos x="wd2" y="hd2"/>
                  </a:cxn>
                </a:cxnLst>
                <a:rect l="0" t="0" r="r" b="b"/>
                <a:pathLst>
                  <a:path w="21600" h="19971" extrusionOk="0">
                    <a:moveTo>
                      <a:pt x="21600" y="18880"/>
                    </a:moveTo>
                    <a:cubicBezTo>
                      <a:pt x="20520" y="13060"/>
                      <a:pt x="18957" y="6524"/>
                      <a:pt x="14694" y="3069"/>
                    </a:cubicBezTo>
                    <a:cubicBezTo>
                      <a:pt x="10345" y="-946"/>
                      <a:pt x="4860" y="-386"/>
                      <a:pt x="0" y="1170"/>
                    </a:cubicBezTo>
                    <a:cubicBezTo>
                      <a:pt x="1563" y="6648"/>
                      <a:pt x="2984" y="12873"/>
                      <a:pt x="6651" y="16795"/>
                    </a:cubicBezTo>
                    <a:cubicBezTo>
                      <a:pt x="10914" y="20654"/>
                      <a:pt x="16626" y="20530"/>
                      <a:pt x="21600" y="18880"/>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196" name="Alakzat"/>
              <p:cNvSpPr/>
              <p:nvPr/>
            </p:nvSpPr>
            <p:spPr>
              <a:xfrm>
                <a:off x="967115" y="150711"/>
                <a:ext cx="203118" cy="300247"/>
              </a:xfrm>
              <a:custGeom>
                <a:avLst/>
                <a:gdLst/>
                <a:ahLst/>
                <a:cxnLst>
                  <a:cxn ang="0">
                    <a:pos x="wd2" y="hd2"/>
                  </a:cxn>
                  <a:cxn ang="5400000">
                    <a:pos x="wd2" y="hd2"/>
                  </a:cxn>
                  <a:cxn ang="10800000">
                    <a:pos x="wd2" y="hd2"/>
                  </a:cxn>
                  <a:cxn ang="16200000">
                    <a:pos x="wd2" y="hd2"/>
                  </a:cxn>
                </a:cxnLst>
                <a:rect l="0" t="0" r="r" b="b"/>
                <a:pathLst>
                  <a:path w="20362" h="21600" extrusionOk="0">
                    <a:moveTo>
                      <a:pt x="491" y="21600"/>
                    </a:moveTo>
                    <a:cubicBezTo>
                      <a:pt x="6318" y="20578"/>
                      <a:pt x="13032" y="19402"/>
                      <a:pt x="16940" y="15005"/>
                    </a:cubicBezTo>
                    <a:cubicBezTo>
                      <a:pt x="20848" y="10736"/>
                      <a:pt x="20670" y="5010"/>
                      <a:pt x="19960" y="0"/>
                    </a:cubicBezTo>
                    <a:cubicBezTo>
                      <a:pt x="13920" y="1048"/>
                      <a:pt x="7206" y="2352"/>
                      <a:pt x="3334" y="6621"/>
                    </a:cubicBezTo>
                    <a:cubicBezTo>
                      <a:pt x="-752" y="10889"/>
                      <a:pt x="-219" y="16615"/>
                      <a:pt x="491" y="21600"/>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197" name="Alakzat"/>
              <p:cNvSpPr/>
              <p:nvPr/>
            </p:nvSpPr>
            <p:spPr>
              <a:xfrm>
                <a:off x="1481215" y="731428"/>
                <a:ext cx="198988" cy="147620"/>
              </a:xfrm>
              <a:custGeom>
                <a:avLst/>
                <a:gdLst/>
                <a:ahLst/>
                <a:cxnLst>
                  <a:cxn ang="0">
                    <a:pos x="wd2" y="hd2"/>
                  </a:cxn>
                  <a:cxn ang="5400000">
                    <a:pos x="wd2" y="hd2"/>
                  </a:cxn>
                  <a:cxn ang="10800000">
                    <a:pos x="wd2" y="hd2"/>
                  </a:cxn>
                  <a:cxn ang="16200000">
                    <a:pos x="wd2" y="hd2"/>
                  </a:cxn>
                </a:cxnLst>
                <a:rect l="0" t="0" r="r" b="b"/>
                <a:pathLst>
                  <a:path w="21600" h="19071" extrusionOk="0">
                    <a:moveTo>
                      <a:pt x="13717" y="17079"/>
                    </a:moveTo>
                    <a:cubicBezTo>
                      <a:pt x="18161" y="13837"/>
                      <a:pt x="19591" y="6941"/>
                      <a:pt x="21600" y="1142"/>
                    </a:cubicBezTo>
                    <a:cubicBezTo>
                      <a:pt x="17504" y="502"/>
                      <a:pt x="12983" y="-1096"/>
                      <a:pt x="8926" y="1187"/>
                    </a:cubicBezTo>
                    <a:cubicBezTo>
                      <a:pt x="4057" y="4247"/>
                      <a:pt x="2241" y="11325"/>
                      <a:pt x="0" y="17536"/>
                    </a:cubicBezTo>
                    <a:cubicBezTo>
                      <a:pt x="4482" y="18723"/>
                      <a:pt x="9390" y="20504"/>
                      <a:pt x="13717" y="17079"/>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198" name="Alakzat"/>
              <p:cNvSpPr/>
              <p:nvPr/>
            </p:nvSpPr>
            <p:spPr>
              <a:xfrm>
                <a:off x="408429" y="579298"/>
                <a:ext cx="100718" cy="226069"/>
              </a:xfrm>
              <a:custGeom>
                <a:avLst/>
                <a:gdLst/>
                <a:ahLst/>
                <a:cxnLst>
                  <a:cxn ang="0">
                    <a:pos x="wd2" y="hd2"/>
                  </a:cxn>
                  <a:cxn ang="5400000">
                    <a:pos x="wd2" y="hd2"/>
                  </a:cxn>
                  <a:cxn ang="10800000">
                    <a:pos x="wd2" y="hd2"/>
                  </a:cxn>
                  <a:cxn ang="16200000">
                    <a:pos x="wd2" y="hd2"/>
                  </a:cxn>
                </a:cxnLst>
                <a:rect l="0" t="0" r="r" b="b"/>
                <a:pathLst>
                  <a:path w="19449" h="21600" extrusionOk="0">
                    <a:moveTo>
                      <a:pt x="13062" y="21600"/>
                    </a:moveTo>
                    <a:cubicBezTo>
                      <a:pt x="15796" y="17886"/>
                      <a:pt x="20718" y="14105"/>
                      <a:pt x="19146" y="9778"/>
                    </a:cubicBezTo>
                    <a:cubicBezTo>
                      <a:pt x="18394" y="5519"/>
                      <a:pt x="11422" y="2998"/>
                      <a:pt x="6842" y="0"/>
                    </a:cubicBezTo>
                    <a:cubicBezTo>
                      <a:pt x="3834" y="3611"/>
                      <a:pt x="-882" y="7223"/>
                      <a:pt x="143" y="11311"/>
                    </a:cubicBezTo>
                    <a:cubicBezTo>
                      <a:pt x="964" y="15876"/>
                      <a:pt x="8209" y="18500"/>
                      <a:pt x="13062" y="21600"/>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199" name="Alakzat"/>
              <p:cNvSpPr/>
              <p:nvPr/>
            </p:nvSpPr>
            <p:spPr>
              <a:xfrm>
                <a:off x="127163" y="685843"/>
                <a:ext cx="220182" cy="151786"/>
              </a:xfrm>
              <a:custGeom>
                <a:avLst/>
                <a:gdLst/>
                <a:ahLst/>
                <a:cxnLst>
                  <a:cxn ang="0">
                    <a:pos x="wd2" y="hd2"/>
                  </a:cxn>
                  <a:cxn ang="5400000">
                    <a:pos x="wd2" y="hd2"/>
                  </a:cxn>
                  <a:cxn ang="10800000">
                    <a:pos x="wd2" y="hd2"/>
                  </a:cxn>
                  <a:cxn ang="16200000">
                    <a:pos x="wd2" y="hd2"/>
                  </a:cxn>
                </a:cxnLst>
                <a:rect l="0" t="0" r="r" b="b"/>
                <a:pathLst>
                  <a:path w="21600" h="18199" extrusionOk="0">
                    <a:moveTo>
                      <a:pt x="0" y="2506"/>
                    </a:moveTo>
                    <a:cubicBezTo>
                      <a:pt x="2311" y="7756"/>
                      <a:pt x="4236" y="14074"/>
                      <a:pt x="8402" y="16721"/>
                    </a:cubicBezTo>
                    <a:cubicBezTo>
                      <a:pt x="12708" y="19837"/>
                      <a:pt x="17434" y="17276"/>
                      <a:pt x="21600" y="15867"/>
                    </a:cubicBezTo>
                    <a:cubicBezTo>
                      <a:pt x="19429" y="10531"/>
                      <a:pt x="17749" y="4341"/>
                      <a:pt x="13583" y="1652"/>
                    </a:cubicBezTo>
                    <a:cubicBezTo>
                      <a:pt x="9347" y="-1763"/>
                      <a:pt x="4481" y="926"/>
                      <a:pt x="0" y="2506"/>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00" name="Alakzat"/>
              <p:cNvSpPr/>
              <p:nvPr/>
            </p:nvSpPr>
            <p:spPr>
              <a:xfrm>
                <a:off x="0" y="997423"/>
                <a:ext cx="324974" cy="196262"/>
              </a:xfrm>
              <a:custGeom>
                <a:avLst/>
                <a:gdLst/>
                <a:ahLst/>
                <a:cxnLst>
                  <a:cxn ang="0">
                    <a:pos x="wd2" y="hd2"/>
                  </a:cxn>
                  <a:cxn ang="5400000">
                    <a:pos x="wd2" y="hd2"/>
                  </a:cxn>
                  <a:cxn ang="10800000">
                    <a:pos x="wd2" y="hd2"/>
                  </a:cxn>
                  <a:cxn ang="16200000">
                    <a:pos x="wd2" y="hd2"/>
                  </a:cxn>
                </a:cxnLst>
                <a:rect l="0" t="0" r="r" b="b"/>
                <a:pathLst>
                  <a:path w="21600" h="20574" extrusionOk="0">
                    <a:moveTo>
                      <a:pt x="10399" y="20507"/>
                    </a:moveTo>
                    <a:cubicBezTo>
                      <a:pt x="14644" y="21216"/>
                      <a:pt x="18275" y="16142"/>
                      <a:pt x="21600" y="12188"/>
                    </a:cubicBezTo>
                    <a:cubicBezTo>
                      <a:pt x="18770" y="6518"/>
                      <a:pt x="15540" y="623"/>
                      <a:pt x="11177" y="26"/>
                    </a:cubicBezTo>
                    <a:cubicBezTo>
                      <a:pt x="6862" y="-384"/>
                      <a:pt x="3018" y="4130"/>
                      <a:pt x="0" y="9241"/>
                    </a:cubicBezTo>
                    <a:cubicBezTo>
                      <a:pt x="3066" y="14091"/>
                      <a:pt x="6155" y="19836"/>
                      <a:pt x="10399" y="20507"/>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01" name="Alakzat"/>
              <p:cNvSpPr/>
              <p:nvPr/>
            </p:nvSpPr>
            <p:spPr>
              <a:xfrm>
                <a:off x="1423521" y="1136629"/>
                <a:ext cx="156600" cy="105395"/>
              </a:xfrm>
              <a:custGeom>
                <a:avLst/>
                <a:gdLst/>
                <a:ahLst/>
                <a:cxnLst>
                  <a:cxn ang="0">
                    <a:pos x="wd2" y="hd2"/>
                  </a:cxn>
                  <a:cxn ang="5400000">
                    <a:pos x="wd2" y="hd2"/>
                  </a:cxn>
                  <a:cxn ang="10800000">
                    <a:pos x="wd2" y="hd2"/>
                  </a:cxn>
                  <a:cxn ang="16200000">
                    <a:pos x="wd2" y="hd2"/>
                  </a:cxn>
                </a:cxnLst>
                <a:rect l="0" t="0" r="r" b="b"/>
                <a:pathLst>
                  <a:path w="21600" h="18069" extrusionOk="0">
                    <a:moveTo>
                      <a:pt x="12793" y="1245"/>
                    </a:moveTo>
                    <a:cubicBezTo>
                      <a:pt x="8561" y="-1684"/>
                      <a:pt x="4182" y="1306"/>
                      <a:pt x="0" y="2587"/>
                    </a:cubicBezTo>
                    <a:cubicBezTo>
                      <a:pt x="2657" y="7408"/>
                      <a:pt x="4527" y="13875"/>
                      <a:pt x="8758" y="16804"/>
                    </a:cubicBezTo>
                    <a:cubicBezTo>
                      <a:pt x="12793" y="19916"/>
                      <a:pt x="17319" y="16438"/>
                      <a:pt x="21600" y="15401"/>
                    </a:cubicBezTo>
                    <a:cubicBezTo>
                      <a:pt x="18845" y="10336"/>
                      <a:pt x="16729" y="3991"/>
                      <a:pt x="12793" y="1245"/>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02" name="Alakzat"/>
              <p:cNvSpPr/>
              <p:nvPr/>
            </p:nvSpPr>
            <p:spPr>
              <a:xfrm>
                <a:off x="1142114" y="531601"/>
                <a:ext cx="292005" cy="190811"/>
              </a:xfrm>
              <a:custGeom>
                <a:avLst/>
                <a:gdLst/>
                <a:ahLst/>
                <a:cxnLst>
                  <a:cxn ang="0">
                    <a:pos x="wd2" y="hd2"/>
                  </a:cxn>
                  <a:cxn ang="5400000">
                    <a:pos x="wd2" y="hd2"/>
                  </a:cxn>
                  <a:cxn ang="10800000">
                    <a:pos x="wd2" y="hd2"/>
                  </a:cxn>
                  <a:cxn ang="16200000">
                    <a:pos x="wd2" y="hd2"/>
                  </a:cxn>
                </a:cxnLst>
                <a:rect l="0" t="0" r="r" b="b"/>
                <a:pathLst>
                  <a:path w="21600" h="18521" extrusionOk="0">
                    <a:moveTo>
                      <a:pt x="21600" y="3427"/>
                    </a:moveTo>
                    <a:cubicBezTo>
                      <a:pt x="17422" y="1218"/>
                      <a:pt x="12692" y="-1542"/>
                      <a:pt x="8382" y="1046"/>
                    </a:cubicBezTo>
                    <a:cubicBezTo>
                      <a:pt x="4467" y="3427"/>
                      <a:pt x="2102" y="9362"/>
                      <a:pt x="0" y="14503"/>
                    </a:cubicBezTo>
                    <a:cubicBezTo>
                      <a:pt x="4073" y="16884"/>
                      <a:pt x="8514" y="20058"/>
                      <a:pt x="12823" y="17677"/>
                    </a:cubicBezTo>
                    <a:cubicBezTo>
                      <a:pt x="17159" y="15296"/>
                      <a:pt x="19761" y="9362"/>
                      <a:pt x="21600" y="3427"/>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03" name="Alakzat"/>
              <p:cNvSpPr/>
              <p:nvPr/>
            </p:nvSpPr>
            <p:spPr>
              <a:xfrm>
                <a:off x="243221" y="876013"/>
                <a:ext cx="117171" cy="175439"/>
              </a:xfrm>
              <a:custGeom>
                <a:avLst/>
                <a:gdLst/>
                <a:ahLst/>
                <a:cxnLst>
                  <a:cxn ang="0">
                    <a:pos x="wd2" y="hd2"/>
                  </a:cxn>
                  <a:cxn ang="5400000">
                    <a:pos x="wd2" y="hd2"/>
                  </a:cxn>
                  <a:cxn ang="10800000">
                    <a:pos x="wd2" y="hd2"/>
                  </a:cxn>
                  <a:cxn ang="16200000">
                    <a:pos x="wd2" y="hd2"/>
                  </a:cxn>
                </a:cxnLst>
                <a:rect l="0" t="0" r="r" b="b"/>
                <a:pathLst>
                  <a:path w="20278" h="21600" extrusionOk="0">
                    <a:moveTo>
                      <a:pt x="565" y="0"/>
                    </a:moveTo>
                    <a:cubicBezTo>
                      <a:pt x="-112" y="4513"/>
                      <a:pt x="-727" y="9464"/>
                      <a:pt x="2165" y="13582"/>
                    </a:cubicBezTo>
                    <a:cubicBezTo>
                      <a:pt x="5488" y="19146"/>
                      <a:pt x="13611" y="20242"/>
                      <a:pt x="20196" y="21600"/>
                    </a:cubicBezTo>
                    <a:cubicBezTo>
                      <a:pt x="20258" y="17043"/>
                      <a:pt x="20873" y="11830"/>
                      <a:pt x="17488" y="7799"/>
                    </a:cubicBezTo>
                    <a:cubicBezTo>
                      <a:pt x="13919" y="2935"/>
                      <a:pt x="6596" y="1753"/>
                      <a:pt x="565" y="0"/>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04" name="Alakzat"/>
              <p:cNvSpPr/>
              <p:nvPr/>
            </p:nvSpPr>
            <p:spPr>
              <a:xfrm>
                <a:off x="1510652" y="1025970"/>
                <a:ext cx="237843" cy="138653"/>
              </a:xfrm>
              <a:custGeom>
                <a:avLst/>
                <a:gdLst/>
                <a:ahLst/>
                <a:cxnLst>
                  <a:cxn ang="0">
                    <a:pos x="wd2" y="hd2"/>
                  </a:cxn>
                  <a:cxn ang="5400000">
                    <a:pos x="wd2" y="hd2"/>
                  </a:cxn>
                  <a:cxn ang="10800000">
                    <a:pos x="wd2" y="hd2"/>
                  </a:cxn>
                  <a:cxn ang="16200000">
                    <a:pos x="wd2" y="hd2"/>
                  </a:cxn>
                </a:cxnLst>
                <a:rect l="0" t="0" r="r" b="b"/>
                <a:pathLst>
                  <a:path w="21600" h="20187" extrusionOk="0">
                    <a:moveTo>
                      <a:pt x="10655" y="20094"/>
                    </a:moveTo>
                    <a:cubicBezTo>
                      <a:pt x="15001" y="21024"/>
                      <a:pt x="18284" y="14771"/>
                      <a:pt x="21600" y="10586"/>
                    </a:cubicBezTo>
                    <a:cubicBezTo>
                      <a:pt x="18510" y="5883"/>
                      <a:pt x="15323" y="44"/>
                      <a:pt x="11074" y="44"/>
                    </a:cubicBezTo>
                    <a:cubicBezTo>
                      <a:pt x="6760" y="-576"/>
                      <a:pt x="3316" y="5470"/>
                      <a:pt x="0" y="9914"/>
                    </a:cubicBezTo>
                    <a:cubicBezTo>
                      <a:pt x="2929" y="14668"/>
                      <a:pt x="6309" y="20714"/>
                      <a:pt x="10655" y="20094"/>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05" name="Alakzat"/>
              <p:cNvSpPr/>
              <p:nvPr/>
            </p:nvSpPr>
            <p:spPr>
              <a:xfrm>
                <a:off x="556204" y="1023192"/>
                <a:ext cx="54800" cy="143648"/>
              </a:xfrm>
              <a:custGeom>
                <a:avLst/>
                <a:gdLst/>
                <a:ahLst/>
                <a:cxnLst>
                  <a:cxn ang="0">
                    <a:pos x="wd2" y="hd2"/>
                  </a:cxn>
                  <a:cxn ang="5400000">
                    <a:pos x="wd2" y="hd2"/>
                  </a:cxn>
                  <a:cxn ang="10800000">
                    <a:pos x="wd2" y="hd2"/>
                  </a:cxn>
                  <a:cxn ang="16200000">
                    <a:pos x="wd2" y="hd2"/>
                  </a:cxn>
                </a:cxnLst>
                <a:rect l="0" t="0" r="r" b="b"/>
                <a:pathLst>
                  <a:path w="14569" h="21600" extrusionOk="0">
                    <a:moveTo>
                      <a:pt x="6668" y="21600"/>
                    </a:moveTo>
                    <a:cubicBezTo>
                      <a:pt x="15668" y="14686"/>
                      <a:pt x="18036" y="6700"/>
                      <a:pt x="8183" y="0"/>
                    </a:cubicBezTo>
                    <a:cubicBezTo>
                      <a:pt x="-1196" y="6753"/>
                      <a:pt x="-3564" y="14793"/>
                      <a:pt x="6668" y="21600"/>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06" name="Alakzat"/>
              <p:cNvSpPr/>
              <p:nvPr/>
            </p:nvSpPr>
            <p:spPr>
              <a:xfrm>
                <a:off x="662333" y="415634"/>
                <a:ext cx="68827" cy="127164"/>
              </a:xfrm>
              <a:custGeom>
                <a:avLst/>
                <a:gdLst/>
                <a:ahLst/>
                <a:cxnLst>
                  <a:cxn ang="0">
                    <a:pos x="wd2" y="hd2"/>
                  </a:cxn>
                  <a:cxn ang="5400000">
                    <a:pos x="wd2" y="hd2"/>
                  </a:cxn>
                  <a:cxn ang="10800000">
                    <a:pos x="wd2" y="hd2"/>
                  </a:cxn>
                  <a:cxn ang="16200000">
                    <a:pos x="wd2" y="hd2"/>
                  </a:cxn>
                </a:cxnLst>
                <a:rect l="0" t="0" r="r" b="b"/>
                <a:pathLst>
                  <a:path w="15982" h="21600" extrusionOk="0">
                    <a:moveTo>
                      <a:pt x="1245" y="21600"/>
                    </a:moveTo>
                    <a:cubicBezTo>
                      <a:pt x="12292" y="17413"/>
                      <a:pt x="18723" y="9951"/>
                      <a:pt x="14848" y="0"/>
                    </a:cubicBezTo>
                    <a:cubicBezTo>
                      <a:pt x="3636" y="3883"/>
                      <a:pt x="-2877" y="11346"/>
                      <a:pt x="1245" y="21600"/>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07" name="Alakzat"/>
              <p:cNvSpPr/>
              <p:nvPr/>
            </p:nvSpPr>
            <p:spPr>
              <a:xfrm>
                <a:off x="1353846" y="734720"/>
                <a:ext cx="53994" cy="140117"/>
              </a:xfrm>
              <a:custGeom>
                <a:avLst/>
                <a:gdLst/>
                <a:ahLst/>
                <a:cxnLst>
                  <a:cxn ang="0">
                    <a:pos x="wd2" y="hd2"/>
                  </a:cxn>
                  <a:cxn ang="5400000">
                    <a:pos x="wd2" y="hd2"/>
                  </a:cxn>
                  <a:cxn ang="10800000">
                    <a:pos x="wd2" y="hd2"/>
                  </a:cxn>
                  <a:cxn ang="16200000">
                    <a:pos x="wd2" y="hd2"/>
                  </a:cxn>
                </a:cxnLst>
                <a:rect l="0" t="0" r="r" b="b"/>
                <a:pathLst>
                  <a:path w="16238" h="21600" extrusionOk="0">
                    <a:moveTo>
                      <a:pt x="12053" y="21600"/>
                    </a:moveTo>
                    <a:cubicBezTo>
                      <a:pt x="18829" y="13343"/>
                      <a:pt x="18088" y="4976"/>
                      <a:pt x="4535" y="0"/>
                    </a:cubicBezTo>
                    <a:cubicBezTo>
                      <a:pt x="-2771" y="8203"/>
                      <a:pt x="-1924" y="16569"/>
                      <a:pt x="12053" y="21600"/>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grpSp>
        <p:sp>
          <p:nvSpPr>
            <p:cNvPr id="209" name="Alakzat"/>
            <p:cNvSpPr/>
            <p:nvPr/>
          </p:nvSpPr>
          <p:spPr>
            <a:xfrm>
              <a:off x="607557" y="2321028"/>
              <a:ext cx="624313" cy="321140"/>
            </a:xfrm>
            <a:custGeom>
              <a:avLst/>
              <a:gdLst/>
              <a:ahLst/>
              <a:cxnLst>
                <a:cxn ang="0">
                  <a:pos x="wd2" y="hd2"/>
                </a:cxn>
                <a:cxn ang="5400000">
                  <a:pos x="wd2" y="hd2"/>
                </a:cxn>
                <a:cxn ang="10800000">
                  <a:pos x="wd2" y="hd2"/>
                </a:cxn>
                <a:cxn ang="16200000">
                  <a:pos x="wd2" y="hd2"/>
                </a:cxn>
              </a:cxnLst>
              <a:rect l="0" t="0" r="r" b="b"/>
              <a:pathLst>
                <a:path w="20711" h="20891" extrusionOk="0">
                  <a:moveTo>
                    <a:pt x="0" y="20891"/>
                  </a:moveTo>
                  <a:cubicBezTo>
                    <a:pt x="0" y="20891"/>
                    <a:pt x="224" y="10079"/>
                    <a:pt x="3535" y="7342"/>
                  </a:cubicBezTo>
                  <a:cubicBezTo>
                    <a:pt x="6835" y="4581"/>
                    <a:pt x="8708" y="1611"/>
                    <a:pt x="8708" y="1611"/>
                  </a:cubicBezTo>
                  <a:cubicBezTo>
                    <a:pt x="8708" y="1611"/>
                    <a:pt x="11313" y="-709"/>
                    <a:pt x="12397" y="219"/>
                  </a:cubicBezTo>
                  <a:cubicBezTo>
                    <a:pt x="13493" y="1170"/>
                    <a:pt x="14270" y="4233"/>
                    <a:pt x="15519" y="4488"/>
                  </a:cubicBezTo>
                  <a:cubicBezTo>
                    <a:pt x="16769" y="4720"/>
                    <a:pt x="17688" y="6367"/>
                    <a:pt x="18265" y="8061"/>
                  </a:cubicBezTo>
                  <a:cubicBezTo>
                    <a:pt x="18831" y="9755"/>
                    <a:pt x="21600" y="14024"/>
                    <a:pt x="20422" y="16947"/>
                  </a:cubicBezTo>
                  <a:cubicBezTo>
                    <a:pt x="19255" y="19847"/>
                    <a:pt x="0" y="20891"/>
                    <a:pt x="0" y="20891"/>
                  </a:cubicBezTo>
                  <a:close/>
                </a:path>
              </a:pathLst>
            </a:custGeom>
            <a:solidFill>
              <a:srgbClr val="D6DCE5"/>
            </a:solidFill>
            <a:ln w="12700" cap="flat">
              <a:noFill/>
              <a:miter lim="400000"/>
            </a:ln>
            <a:effectLst/>
          </p:spPr>
          <p:txBody>
            <a:bodyPr wrap="square" lIns="45719" tIns="45719" rIns="45719" bIns="45719" numCol="1" anchor="ctr">
              <a:noAutofit/>
            </a:bodyPr>
            <a:lstStyle/>
            <a:p>
              <a:endParaRPr/>
            </a:p>
          </p:txBody>
        </p:sp>
      </p:grpSp>
      <p:grpSp>
        <p:nvGrpSpPr>
          <p:cNvPr id="239" name="Csoportosítás"/>
          <p:cNvGrpSpPr/>
          <p:nvPr/>
        </p:nvGrpSpPr>
        <p:grpSpPr>
          <a:xfrm>
            <a:off x="1272888" y="3566564"/>
            <a:ext cx="625441" cy="848932"/>
            <a:chOff x="0" y="0"/>
            <a:chExt cx="625440" cy="848930"/>
          </a:xfrm>
        </p:grpSpPr>
        <p:sp>
          <p:nvSpPr>
            <p:cNvPr id="211" name="Alakzat"/>
            <p:cNvSpPr/>
            <p:nvPr/>
          </p:nvSpPr>
          <p:spPr>
            <a:xfrm>
              <a:off x="0" y="527791"/>
              <a:ext cx="625441" cy="321140"/>
            </a:xfrm>
            <a:custGeom>
              <a:avLst/>
              <a:gdLst/>
              <a:ahLst/>
              <a:cxnLst>
                <a:cxn ang="0">
                  <a:pos x="wd2" y="hd2"/>
                </a:cxn>
                <a:cxn ang="5400000">
                  <a:pos x="wd2" y="hd2"/>
                </a:cxn>
                <a:cxn ang="10800000">
                  <a:pos x="wd2" y="hd2"/>
                </a:cxn>
                <a:cxn ang="16200000">
                  <a:pos x="wd2" y="hd2"/>
                </a:cxn>
              </a:cxnLst>
              <a:rect l="0" t="0" r="r" b="b"/>
              <a:pathLst>
                <a:path w="20711" h="20891" extrusionOk="0">
                  <a:moveTo>
                    <a:pt x="0" y="20891"/>
                  </a:moveTo>
                  <a:cubicBezTo>
                    <a:pt x="0" y="20891"/>
                    <a:pt x="224" y="10079"/>
                    <a:pt x="3523" y="7342"/>
                  </a:cubicBezTo>
                  <a:cubicBezTo>
                    <a:pt x="6835" y="4581"/>
                    <a:pt x="8708" y="1611"/>
                    <a:pt x="8708" y="1611"/>
                  </a:cubicBezTo>
                  <a:cubicBezTo>
                    <a:pt x="8708" y="1611"/>
                    <a:pt x="11313" y="-709"/>
                    <a:pt x="12397" y="219"/>
                  </a:cubicBezTo>
                  <a:cubicBezTo>
                    <a:pt x="13481" y="1170"/>
                    <a:pt x="14270" y="4233"/>
                    <a:pt x="15519" y="4488"/>
                  </a:cubicBezTo>
                  <a:cubicBezTo>
                    <a:pt x="16757" y="4720"/>
                    <a:pt x="17688" y="6367"/>
                    <a:pt x="18265" y="8061"/>
                  </a:cubicBezTo>
                  <a:cubicBezTo>
                    <a:pt x="18831" y="9755"/>
                    <a:pt x="21600" y="14024"/>
                    <a:pt x="20422" y="16947"/>
                  </a:cubicBezTo>
                  <a:cubicBezTo>
                    <a:pt x="19255" y="19847"/>
                    <a:pt x="0" y="20891"/>
                    <a:pt x="0" y="20891"/>
                  </a:cubicBezTo>
                  <a:close/>
                </a:path>
              </a:pathLst>
            </a:custGeom>
            <a:solidFill>
              <a:srgbClr val="D6DCE5"/>
            </a:solidFill>
            <a:ln w="12700" cap="flat">
              <a:noFill/>
              <a:miter lim="400000"/>
            </a:ln>
            <a:effectLst/>
          </p:spPr>
          <p:txBody>
            <a:bodyPr wrap="square" lIns="45719" tIns="45719" rIns="45719" bIns="45719" numCol="1" anchor="ctr">
              <a:noAutofit/>
            </a:bodyPr>
            <a:lstStyle/>
            <a:p>
              <a:endParaRPr/>
            </a:p>
          </p:txBody>
        </p:sp>
        <p:grpSp>
          <p:nvGrpSpPr>
            <p:cNvPr id="238" name="Csoportosítás"/>
            <p:cNvGrpSpPr/>
            <p:nvPr/>
          </p:nvGrpSpPr>
          <p:grpSpPr>
            <a:xfrm>
              <a:off x="70819" y="-1"/>
              <a:ext cx="472926" cy="497182"/>
              <a:chOff x="0" y="0"/>
              <a:chExt cx="472925" cy="497180"/>
            </a:xfrm>
          </p:grpSpPr>
          <p:sp>
            <p:nvSpPr>
              <p:cNvPr id="212" name="Alakzat"/>
              <p:cNvSpPr/>
              <p:nvPr/>
            </p:nvSpPr>
            <p:spPr>
              <a:xfrm>
                <a:off x="-1" y="406215"/>
                <a:ext cx="51405" cy="83914"/>
              </a:xfrm>
              <a:custGeom>
                <a:avLst/>
                <a:gdLst/>
                <a:ahLst/>
                <a:cxnLst>
                  <a:cxn ang="0">
                    <a:pos x="wd2" y="hd2"/>
                  </a:cxn>
                  <a:cxn ang="5400000">
                    <a:pos x="wd2" y="hd2"/>
                  </a:cxn>
                  <a:cxn ang="10800000">
                    <a:pos x="wd2" y="hd2"/>
                  </a:cxn>
                  <a:cxn ang="16200000">
                    <a:pos x="wd2" y="hd2"/>
                  </a:cxn>
                </a:cxnLst>
                <a:rect l="0" t="0" r="r" b="b"/>
                <a:pathLst>
                  <a:path w="19245" h="21088" extrusionOk="0">
                    <a:moveTo>
                      <a:pt x="19006" y="12585"/>
                    </a:moveTo>
                    <a:cubicBezTo>
                      <a:pt x="20213" y="17583"/>
                      <a:pt x="16725" y="20440"/>
                      <a:pt x="11493" y="20975"/>
                    </a:cubicBezTo>
                    <a:cubicBezTo>
                      <a:pt x="6260" y="21600"/>
                      <a:pt x="1430" y="19636"/>
                      <a:pt x="223" y="14638"/>
                    </a:cubicBezTo>
                    <a:cubicBezTo>
                      <a:pt x="-1387" y="7944"/>
                      <a:pt x="6260" y="0"/>
                      <a:pt x="6260" y="0"/>
                    </a:cubicBezTo>
                    <a:cubicBezTo>
                      <a:pt x="6260" y="0"/>
                      <a:pt x="17261" y="5891"/>
                      <a:pt x="19006" y="12585"/>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13" name="Alakzat"/>
              <p:cNvSpPr/>
              <p:nvPr/>
            </p:nvSpPr>
            <p:spPr>
              <a:xfrm>
                <a:off x="5595" y="430942"/>
                <a:ext cx="18958" cy="56518"/>
              </a:xfrm>
              <a:custGeom>
                <a:avLst/>
                <a:gdLst/>
                <a:ahLst/>
                <a:cxnLst>
                  <a:cxn ang="0">
                    <a:pos x="wd2" y="hd2"/>
                  </a:cxn>
                  <a:cxn ang="5400000">
                    <a:pos x="wd2" y="hd2"/>
                  </a:cxn>
                  <a:cxn ang="10800000">
                    <a:pos x="wd2" y="hd2"/>
                  </a:cxn>
                  <a:cxn ang="16200000">
                    <a:pos x="wd2" y="hd2"/>
                  </a:cxn>
                </a:cxnLst>
                <a:rect l="0" t="0" r="r" b="b"/>
                <a:pathLst>
                  <a:path w="13376" h="21600" extrusionOk="0">
                    <a:moveTo>
                      <a:pt x="2827" y="0"/>
                    </a:moveTo>
                    <a:cubicBezTo>
                      <a:pt x="2827" y="0"/>
                      <a:pt x="-8224" y="18046"/>
                      <a:pt x="13376" y="21600"/>
                    </a:cubicBezTo>
                    <a:cubicBezTo>
                      <a:pt x="13376" y="21600"/>
                      <a:pt x="-1443" y="17225"/>
                      <a:pt x="2827"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14" name="Alakzat"/>
              <p:cNvSpPr/>
              <p:nvPr/>
            </p:nvSpPr>
            <p:spPr>
              <a:xfrm>
                <a:off x="108501" y="306133"/>
                <a:ext cx="51101" cy="84432"/>
              </a:xfrm>
              <a:custGeom>
                <a:avLst/>
                <a:gdLst/>
                <a:ahLst/>
                <a:cxnLst>
                  <a:cxn ang="0">
                    <a:pos x="wd2" y="hd2"/>
                  </a:cxn>
                  <a:cxn ang="5400000">
                    <a:pos x="wd2" y="hd2"/>
                  </a:cxn>
                  <a:cxn ang="10800000">
                    <a:pos x="wd2" y="hd2"/>
                  </a:cxn>
                  <a:cxn ang="16200000">
                    <a:pos x="wd2" y="hd2"/>
                  </a:cxn>
                </a:cxnLst>
                <a:rect l="0" t="0" r="r" b="b"/>
                <a:pathLst>
                  <a:path w="21305" h="21512" extrusionOk="0">
                    <a:moveTo>
                      <a:pt x="21304" y="14040"/>
                    </a:moveTo>
                    <a:cubicBezTo>
                      <a:pt x="21154" y="19170"/>
                      <a:pt x="16354" y="21600"/>
                      <a:pt x="10354" y="21510"/>
                    </a:cubicBezTo>
                    <a:cubicBezTo>
                      <a:pt x="4504" y="21510"/>
                      <a:pt x="-146" y="18900"/>
                      <a:pt x="4" y="13860"/>
                    </a:cubicBezTo>
                    <a:cubicBezTo>
                      <a:pt x="154" y="7020"/>
                      <a:pt x="10954" y="0"/>
                      <a:pt x="10954" y="0"/>
                    </a:cubicBezTo>
                    <a:cubicBezTo>
                      <a:pt x="10954" y="0"/>
                      <a:pt x="21454" y="7200"/>
                      <a:pt x="21304" y="1404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15" name="Alakzat"/>
              <p:cNvSpPr/>
              <p:nvPr/>
            </p:nvSpPr>
            <p:spPr>
              <a:xfrm>
                <a:off x="114798" y="328504"/>
                <a:ext cx="14547" cy="58873"/>
              </a:xfrm>
              <a:custGeom>
                <a:avLst/>
                <a:gdLst/>
                <a:ahLst/>
                <a:cxnLst>
                  <a:cxn ang="0">
                    <a:pos x="wd2" y="hd2"/>
                  </a:cxn>
                  <a:cxn ang="5400000">
                    <a:pos x="wd2" y="hd2"/>
                  </a:cxn>
                  <a:cxn ang="10800000">
                    <a:pos x="wd2" y="hd2"/>
                  </a:cxn>
                  <a:cxn ang="16200000">
                    <a:pos x="wd2" y="hd2"/>
                  </a:cxn>
                </a:cxnLst>
                <a:rect l="0" t="0" r="r" b="b"/>
                <a:pathLst>
                  <a:path w="10674" h="21600" extrusionOk="0">
                    <a:moveTo>
                      <a:pt x="6941" y="0"/>
                    </a:moveTo>
                    <a:cubicBezTo>
                      <a:pt x="6941" y="0"/>
                      <a:pt x="-10926" y="16167"/>
                      <a:pt x="10674" y="21600"/>
                    </a:cubicBezTo>
                    <a:cubicBezTo>
                      <a:pt x="10674" y="21600"/>
                      <a:pt x="-3726" y="16034"/>
                      <a:pt x="6941"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16" name="Alakzat"/>
              <p:cNvSpPr/>
              <p:nvPr/>
            </p:nvSpPr>
            <p:spPr>
              <a:xfrm>
                <a:off x="303604" y="350876"/>
                <a:ext cx="52281" cy="83098"/>
              </a:xfrm>
              <a:custGeom>
                <a:avLst/>
                <a:gdLst/>
                <a:ahLst/>
                <a:cxnLst>
                  <a:cxn ang="0">
                    <a:pos x="wd2" y="hd2"/>
                  </a:cxn>
                  <a:cxn ang="5400000">
                    <a:pos x="wd2" y="hd2"/>
                  </a:cxn>
                  <a:cxn ang="10800000">
                    <a:pos x="wd2" y="hd2"/>
                  </a:cxn>
                  <a:cxn ang="16200000">
                    <a:pos x="wd2" y="hd2"/>
                  </a:cxn>
                </a:cxnLst>
                <a:rect l="0" t="0" r="r" b="b"/>
                <a:pathLst>
                  <a:path w="18444" h="20883" extrusionOk="0">
                    <a:moveTo>
                      <a:pt x="17828" y="15057"/>
                    </a:moveTo>
                    <a:cubicBezTo>
                      <a:pt x="16059" y="19897"/>
                      <a:pt x="11259" y="21600"/>
                      <a:pt x="6459" y="20614"/>
                    </a:cubicBezTo>
                    <a:cubicBezTo>
                      <a:pt x="1659" y="19718"/>
                      <a:pt x="-1246" y="16581"/>
                      <a:pt x="522" y="11741"/>
                    </a:cubicBezTo>
                    <a:cubicBezTo>
                      <a:pt x="3049" y="5109"/>
                      <a:pt x="14291" y="0"/>
                      <a:pt x="14291" y="0"/>
                    </a:cubicBezTo>
                    <a:cubicBezTo>
                      <a:pt x="14291" y="0"/>
                      <a:pt x="20354" y="8425"/>
                      <a:pt x="17828" y="15057"/>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17" name="Alakzat"/>
              <p:cNvSpPr/>
              <p:nvPr/>
            </p:nvSpPr>
            <p:spPr>
              <a:xfrm>
                <a:off x="309710" y="370892"/>
                <a:ext cx="18622" cy="56518"/>
              </a:xfrm>
              <a:custGeom>
                <a:avLst/>
                <a:gdLst/>
                <a:ahLst/>
                <a:cxnLst>
                  <a:cxn ang="0">
                    <a:pos x="wd2" y="hd2"/>
                  </a:cxn>
                  <a:cxn ang="5400000">
                    <a:pos x="wd2" y="hd2"/>
                  </a:cxn>
                  <a:cxn ang="10800000">
                    <a:pos x="wd2" y="hd2"/>
                  </a:cxn>
                  <a:cxn ang="16200000">
                    <a:pos x="wd2" y="hd2"/>
                  </a:cxn>
                </a:cxnLst>
                <a:rect l="0" t="0" r="r" b="b"/>
                <a:pathLst>
                  <a:path w="11779" h="21600" extrusionOk="0">
                    <a:moveTo>
                      <a:pt x="11779" y="0"/>
                    </a:moveTo>
                    <a:cubicBezTo>
                      <a:pt x="11779" y="0"/>
                      <a:pt x="-9821" y="13467"/>
                      <a:pt x="5479" y="21600"/>
                    </a:cubicBezTo>
                    <a:cubicBezTo>
                      <a:pt x="5479" y="21600"/>
                      <a:pt x="-3746" y="14267"/>
                      <a:pt x="11779"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18" name="Alakzat"/>
              <p:cNvSpPr/>
              <p:nvPr/>
            </p:nvSpPr>
            <p:spPr>
              <a:xfrm>
                <a:off x="421759" y="413280"/>
                <a:ext cx="51167" cy="83901"/>
              </a:xfrm>
              <a:custGeom>
                <a:avLst/>
                <a:gdLst/>
                <a:ahLst/>
                <a:cxnLst>
                  <a:cxn ang="0">
                    <a:pos x="wd2" y="hd2"/>
                  </a:cxn>
                  <a:cxn ang="5400000">
                    <a:pos x="wd2" y="hd2"/>
                  </a:cxn>
                  <a:cxn ang="10800000">
                    <a:pos x="wd2" y="hd2"/>
                  </a:cxn>
                  <a:cxn ang="16200000">
                    <a:pos x="wd2" y="hd2"/>
                  </a:cxn>
                </a:cxnLst>
                <a:rect l="0" t="0" r="r" b="b"/>
                <a:pathLst>
                  <a:path w="19156" h="21084" extrusionOk="0">
                    <a:moveTo>
                      <a:pt x="18924" y="12585"/>
                    </a:moveTo>
                    <a:cubicBezTo>
                      <a:pt x="20124" y="17494"/>
                      <a:pt x="16524" y="20440"/>
                      <a:pt x="11457" y="20975"/>
                    </a:cubicBezTo>
                    <a:cubicBezTo>
                      <a:pt x="6257" y="21600"/>
                      <a:pt x="1457" y="19547"/>
                      <a:pt x="257" y="14638"/>
                    </a:cubicBezTo>
                    <a:cubicBezTo>
                      <a:pt x="-1476" y="7944"/>
                      <a:pt x="6124" y="0"/>
                      <a:pt x="6124" y="0"/>
                    </a:cubicBezTo>
                    <a:cubicBezTo>
                      <a:pt x="6124" y="0"/>
                      <a:pt x="17191" y="5802"/>
                      <a:pt x="18924" y="12585"/>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19" name="Alakzat"/>
              <p:cNvSpPr/>
              <p:nvPr/>
            </p:nvSpPr>
            <p:spPr>
              <a:xfrm>
                <a:off x="428380" y="438006"/>
                <a:ext cx="18873" cy="56518"/>
              </a:xfrm>
              <a:custGeom>
                <a:avLst/>
                <a:gdLst/>
                <a:ahLst/>
                <a:cxnLst>
                  <a:cxn ang="0">
                    <a:pos x="wd2" y="hd2"/>
                  </a:cxn>
                  <a:cxn ang="5400000">
                    <a:pos x="wd2" y="hd2"/>
                  </a:cxn>
                  <a:cxn ang="10800000">
                    <a:pos x="wd2" y="hd2"/>
                  </a:cxn>
                  <a:cxn ang="16200000">
                    <a:pos x="wd2" y="hd2"/>
                  </a:cxn>
                </a:cxnLst>
                <a:rect l="0" t="0" r="r" b="b"/>
                <a:pathLst>
                  <a:path w="13316" h="21600" extrusionOk="0">
                    <a:moveTo>
                      <a:pt x="2888" y="0"/>
                    </a:moveTo>
                    <a:cubicBezTo>
                      <a:pt x="2888" y="0"/>
                      <a:pt x="-8284" y="17909"/>
                      <a:pt x="13316" y="21600"/>
                    </a:cubicBezTo>
                    <a:cubicBezTo>
                      <a:pt x="13316" y="21600"/>
                      <a:pt x="-1581" y="17225"/>
                      <a:pt x="2888"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20" name="Alakzat"/>
              <p:cNvSpPr/>
              <p:nvPr/>
            </p:nvSpPr>
            <p:spPr>
              <a:xfrm>
                <a:off x="374915" y="251971"/>
                <a:ext cx="51427" cy="83921"/>
              </a:xfrm>
              <a:custGeom>
                <a:avLst/>
                <a:gdLst/>
                <a:ahLst/>
                <a:cxnLst>
                  <a:cxn ang="0">
                    <a:pos x="wd2" y="hd2"/>
                  </a:cxn>
                  <a:cxn ang="5400000">
                    <a:pos x="wd2" y="hd2"/>
                  </a:cxn>
                  <a:cxn ang="10800000">
                    <a:pos x="wd2" y="hd2"/>
                  </a:cxn>
                  <a:cxn ang="16200000">
                    <a:pos x="wd2" y="hd2"/>
                  </a:cxn>
                </a:cxnLst>
                <a:rect l="0" t="0" r="r" b="b"/>
                <a:pathLst>
                  <a:path w="18868" h="21089" extrusionOk="0">
                    <a:moveTo>
                      <a:pt x="18528" y="14788"/>
                    </a:moveTo>
                    <a:cubicBezTo>
                      <a:pt x="17219" y="19718"/>
                      <a:pt x="12376" y="21600"/>
                      <a:pt x="7401" y="20973"/>
                    </a:cubicBezTo>
                    <a:cubicBezTo>
                      <a:pt x="2296" y="20345"/>
                      <a:pt x="-1108" y="17298"/>
                      <a:pt x="332" y="12368"/>
                    </a:cubicBezTo>
                    <a:cubicBezTo>
                      <a:pt x="2165" y="5646"/>
                      <a:pt x="13292" y="0"/>
                      <a:pt x="13292" y="0"/>
                    </a:cubicBezTo>
                    <a:cubicBezTo>
                      <a:pt x="13292" y="0"/>
                      <a:pt x="20492" y="8066"/>
                      <a:pt x="18528" y="14788"/>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21" name="Alakzat"/>
              <p:cNvSpPr/>
              <p:nvPr/>
            </p:nvSpPr>
            <p:spPr>
              <a:xfrm>
                <a:off x="381307" y="273165"/>
                <a:ext cx="15316" cy="57695"/>
              </a:xfrm>
              <a:custGeom>
                <a:avLst/>
                <a:gdLst/>
                <a:ahLst/>
                <a:cxnLst>
                  <a:cxn ang="0">
                    <a:pos x="wd2" y="hd2"/>
                  </a:cxn>
                  <a:cxn ang="5400000">
                    <a:pos x="wd2" y="hd2"/>
                  </a:cxn>
                  <a:cxn ang="10800000">
                    <a:pos x="wd2" y="hd2"/>
                  </a:cxn>
                  <a:cxn ang="16200000">
                    <a:pos x="wd2" y="hd2"/>
                  </a:cxn>
                </a:cxnLst>
                <a:rect l="0" t="0" r="r" b="b"/>
                <a:pathLst>
                  <a:path w="10806" h="21600" extrusionOk="0">
                    <a:moveTo>
                      <a:pt x="10806" y="0"/>
                    </a:moveTo>
                    <a:cubicBezTo>
                      <a:pt x="10806" y="0"/>
                      <a:pt x="-10794" y="14312"/>
                      <a:pt x="7082" y="21600"/>
                    </a:cubicBezTo>
                    <a:cubicBezTo>
                      <a:pt x="7082" y="21600"/>
                      <a:pt x="-4091" y="14842"/>
                      <a:pt x="10806"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22" name="Alakzat"/>
              <p:cNvSpPr/>
              <p:nvPr/>
            </p:nvSpPr>
            <p:spPr>
              <a:xfrm>
                <a:off x="257509" y="248439"/>
                <a:ext cx="50614" cy="84107"/>
              </a:xfrm>
              <a:custGeom>
                <a:avLst/>
                <a:gdLst/>
                <a:ahLst/>
                <a:cxnLst>
                  <a:cxn ang="0">
                    <a:pos x="wd2" y="hd2"/>
                  </a:cxn>
                  <a:cxn ang="5400000">
                    <a:pos x="wd2" y="hd2"/>
                  </a:cxn>
                  <a:cxn ang="10800000">
                    <a:pos x="wd2" y="hd2"/>
                  </a:cxn>
                  <a:cxn ang="16200000">
                    <a:pos x="wd2" y="hd2"/>
                  </a:cxn>
                </a:cxnLst>
                <a:rect l="0" t="0" r="r" b="b"/>
                <a:pathLst>
                  <a:path w="20633" h="21430" extrusionOk="0">
                    <a:moveTo>
                      <a:pt x="20607" y="14220"/>
                    </a:moveTo>
                    <a:cubicBezTo>
                      <a:pt x="20315" y="19260"/>
                      <a:pt x="15499" y="21600"/>
                      <a:pt x="9807" y="21420"/>
                    </a:cubicBezTo>
                    <a:cubicBezTo>
                      <a:pt x="4115" y="21330"/>
                      <a:pt x="-409" y="18630"/>
                      <a:pt x="29" y="13590"/>
                    </a:cubicBezTo>
                    <a:cubicBezTo>
                      <a:pt x="467" y="6750"/>
                      <a:pt x="11413" y="0"/>
                      <a:pt x="11413" y="0"/>
                    </a:cubicBezTo>
                    <a:cubicBezTo>
                      <a:pt x="11413" y="0"/>
                      <a:pt x="21191" y="7380"/>
                      <a:pt x="20607" y="1422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23" name="Alakzat"/>
              <p:cNvSpPr/>
              <p:nvPr/>
            </p:nvSpPr>
            <p:spPr>
              <a:xfrm>
                <a:off x="263177" y="270809"/>
                <a:ext cx="13347" cy="57695"/>
              </a:xfrm>
              <a:custGeom>
                <a:avLst/>
                <a:gdLst/>
                <a:ahLst/>
                <a:cxnLst>
                  <a:cxn ang="0">
                    <a:pos x="wd2" y="hd2"/>
                  </a:cxn>
                  <a:cxn ang="5400000">
                    <a:pos x="wd2" y="hd2"/>
                  </a:cxn>
                  <a:cxn ang="10800000">
                    <a:pos x="wd2" y="hd2"/>
                  </a:cxn>
                  <a:cxn ang="16200000">
                    <a:pos x="wd2" y="hd2"/>
                  </a:cxn>
                </a:cxnLst>
                <a:rect l="0" t="0" r="r" b="b"/>
                <a:pathLst>
                  <a:path w="10202" h="21600" extrusionOk="0">
                    <a:moveTo>
                      <a:pt x="8015" y="0"/>
                    </a:moveTo>
                    <a:cubicBezTo>
                      <a:pt x="8015" y="0"/>
                      <a:pt x="-11398" y="15769"/>
                      <a:pt x="10202" y="21600"/>
                    </a:cubicBezTo>
                    <a:cubicBezTo>
                      <a:pt x="10202" y="21600"/>
                      <a:pt x="-4016" y="15769"/>
                      <a:pt x="8015"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24" name="Alakzat"/>
              <p:cNvSpPr/>
              <p:nvPr/>
            </p:nvSpPr>
            <p:spPr>
              <a:xfrm>
                <a:off x="39661" y="237841"/>
                <a:ext cx="49812" cy="84108"/>
              </a:xfrm>
              <a:custGeom>
                <a:avLst/>
                <a:gdLst/>
                <a:ahLst/>
                <a:cxnLst>
                  <a:cxn ang="0">
                    <a:pos x="wd2" y="hd2"/>
                  </a:cxn>
                  <a:cxn ang="5400000">
                    <a:pos x="wd2" y="hd2"/>
                  </a:cxn>
                  <a:cxn ang="10800000">
                    <a:pos x="wd2" y="hd2"/>
                  </a:cxn>
                  <a:cxn ang="16200000">
                    <a:pos x="wd2" y="hd2"/>
                  </a:cxn>
                </a:cxnLst>
                <a:rect l="0" t="0" r="r" b="b"/>
                <a:pathLst>
                  <a:path w="20768" h="21430" extrusionOk="0">
                    <a:moveTo>
                      <a:pt x="20753" y="14130"/>
                    </a:moveTo>
                    <a:cubicBezTo>
                      <a:pt x="20315" y="19260"/>
                      <a:pt x="15499" y="21600"/>
                      <a:pt x="9807" y="21420"/>
                    </a:cubicBezTo>
                    <a:cubicBezTo>
                      <a:pt x="4115" y="21240"/>
                      <a:pt x="-409" y="18630"/>
                      <a:pt x="29" y="13590"/>
                    </a:cubicBezTo>
                    <a:cubicBezTo>
                      <a:pt x="613" y="6660"/>
                      <a:pt x="11413" y="0"/>
                      <a:pt x="11413" y="0"/>
                    </a:cubicBezTo>
                    <a:cubicBezTo>
                      <a:pt x="11413" y="0"/>
                      <a:pt x="21191" y="7290"/>
                      <a:pt x="20753" y="1413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25" name="Alakzat"/>
              <p:cNvSpPr/>
              <p:nvPr/>
            </p:nvSpPr>
            <p:spPr>
              <a:xfrm>
                <a:off x="45257" y="260212"/>
                <a:ext cx="13441" cy="57695"/>
              </a:xfrm>
              <a:custGeom>
                <a:avLst/>
                <a:gdLst/>
                <a:ahLst/>
                <a:cxnLst>
                  <a:cxn ang="0">
                    <a:pos x="wd2" y="hd2"/>
                  </a:cxn>
                  <a:cxn ang="5400000">
                    <a:pos x="wd2" y="hd2"/>
                  </a:cxn>
                  <a:cxn ang="10800000">
                    <a:pos x="wd2" y="hd2"/>
                  </a:cxn>
                  <a:cxn ang="16200000">
                    <a:pos x="wd2" y="hd2"/>
                  </a:cxn>
                </a:cxnLst>
                <a:rect l="0" t="0" r="r" b="b"/>
                <a:pathLst>
                  <a:path w="10273" h="21600" extrusionOk="0">
                    <a:moveTo>
                      <a:pt x="7843" y="0"/>
                    </a:moveTo>
                    <a:cubicBezTo>
                      <a:pt x="7843" y="0"/>
                      <a:pt x="-11327" y="15673"/>
                      <a:pt x="10273" y="21600"/>
                    </a:cubicBezTo>
                    <a:cubicBezTo>
                      <a:pt x="10273" y="21600"/>
                      <a:pt x="-3767" y="15673"/>
                      <a:pt x="7843"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26" name="Alakzat"/>
              <p:cNvSpPr/>
              <p:nvPr/>
            </p:nvSpPr>
            <p:spPr>
              <a:xfrm>
                <a:off x="175641" y="150711"/>
                <a:ext cx="52902" cy="83119"/>
              </a:xfrm>
              <a:custGeom>
                <a:avLst/>
                <a:gdLst/>
                <a:ahLst/>
                <a:cxnLst>
                  <a:cxn ang="0">
                    <a:pos x="wd2" y="hd2"/>
                  </a:cxn>
                  <a:cxn ang="5400000">
                    <a:pos x="wd2" y="hd2"/>
                  </a:cxn>
                  <a:cxn ang="10800000">
                    <a:pos x="wd2" y="hd2"/>
                  </a:cxn>
                  <a:cxn ang="16200000">
                    <a:pos x="wd2" y="hd2"/>
                  </a:cxn>
                </a:cxnLst>
                <a:rect l="0" t="0" r="r" b="b"/>
                <a:pathLst>
                  <a:path w="18311" h="20887" extrusionOk="0">
                    <a:moveTo>
                      <a:pt x="17625" y="15120"/>
                    </a:moveTo>
                    <a:cubicBezTo>
                      <a:pt x="15627" y="19980"/>
                      <a:pt x="10883" y="21600"/>
                      <a:pt x="6138" y="20610"/>
                    </a:cubicBezTo>
                    <a:cubicBezTo>
                      <a:pt x="1519" y="19620"/>
                      <a:pt x="-1353" y="16380"/>
                      <a:pt x="645" y="11610"/>
                    </a:cubicBezTo>
                    <a:cubicBezTo>
                      <a:pt x="3267" y="4950"/>
                      <a:pt x="14504" y="0"/>
                      <a:pt x="14504" y="0"/>
                    </a:cubicBezTo>
                    <a:cubicBezTo>
                      <a:pt x="14504" y="0"/>
                      <a:pt x="20247" y="8550"/>
                      <a:pt x="17625" y="1512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27" name="Alakzat"/>
              <p:cNvSpPr/>
              <p:nvPr/>
            </p:nvSpPr>
            <p:spPr>
              <a:xfrm>
                <a:off x="182303" y="169551"/>
                <a:ext cx="18866" cy="57695"/>
              </a:xfrm>
              <a:custGeom>
                <a:avLst/>
                <a:gdLst/>
                <a:ahLst/>
                <a:cxnLst>
                  <a:cxn ang="0">
                    <a:pos x="wd2" y="hd2"/>
                  </a:cxn>
                  <a:cxn ang="5400000">
                    <a:pos x="wd2" y="hd2"/>
                  </a:cxn>
                  <a:cxn ang="10800000">
                    <a:pos x="wd2" y="hd2"/>
                  </a:cxn>
                  <a:cxn ang="16200000">
                    <a:pos x="wd2" y="hd2"/>
                  </a:cxn>
                </a:cxnLst>
                <a:rect l="0" t="0" r="r" b="b"/>
                <a:pathLst>
                  <a:path w="11934" h="21600" extrusionOk="0">
                    <a:moveTo>
                      <a:pt x="11934" y="0"/>
                    </a:moveTo>
                    <a:cubicBezTo>
                      <a:pt x="11934" y="0"/>
                      <a:pt x="-9666" y="13282"/>
                      <a:pt x="5254" y="21600"/>
                    </a:cubicBezTo>
                    <a:cubicBezTo>
                      <a:pt x="5254" y="21600"/>
                      <a:pt x="-3654" y="14221"/>
                      <a:pt x="11934"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28" name="Alakzat"/>
              <p:cNvSpPr/>
              <p:nvPr/>
            </p:nvSpPr>
            <p:spPr>
              <a:xfrm>
                <a:off x="256901" y="57694"/>
                <a:ext cx="50304" cy="84680"/>
              </a:xfrm>
              <a:custGeom>
                <a:avLst/>
                <a:gdLst/>
                <a:ahLst/>
                <a:cxnLst>
                  <a:cxn ang="0">
                    <a:pos x="wd2" y="hd2"/>
                  </a:cxn>
                  <a:cxn ang="5400000">
                    <a:pos x="wd2" y="hd2"/>
                  </a:cxn>
                  <a:cxn ang="10800000">
                    <a:pos x="wd2" y="hd2"/>
                  </a:cxn>
                  <a:cxn ang="16200000">
                    <a:pos x="wd2" y="hd2"/>
                  </a:cxn>
                </a:cxnLst>
                <a:rect l="0" t="0" r="r" b="b"/>
                <a:pathLst>
                  <a:path w="20061" h="21280" extrusionOk="0">
                    <a:moveTo>
                      <a:pt x="19985" y="14370"/>
                    </a:moveTo>
                    <a:cubicBezTo>
                      <a:pt x="19279" y="19369"/>
                      <a:pt x="14479" y="21600"/>
                      <a:pt x="8973" y="21243"/>
                    </a:cubicBezTo>
                    <a:cubicBezTo>
                      <a:pt x="3467" y="20975"/>
                      <a:pt x="-627" y="18208"/>
                      <a:pt x="79" y="13299"/>
                    </a:cubicBezTo>
                    <a:cubicBezTo>
                      <a:pt x="926" y="6426"/>
                      <a:pt x="11938" y="0"/>
                      <a:pt x="11938" y="0"/>
                    </a:cubicBezTo>
                    <a:cubicBezTo>
                      <a:pt x="11938" y="0"/>
                      <a:pt x="20973" y="7587"/>
                      <a:pt x="19985" y="1437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29" name="Alakzat"/>
              <p:cNvSpPr/>
              <p:nvPr/>
            </p:nvSpPr>
            <p:spPr>
              <a:xfrm>
                <a:off x="261710" y="80065"/>
                <a:ext cx="12701" cy="58873"/>
              </a:xfrm>
              <a:custGeom>
                <a:avLst/>
                <a:gdLst/>
                <a:ahLst/>
                <a:cxnLst>
                  <a:cxn ang="0">
                    <a:pos x="wd2" y="hd2"/>
                  </a:cxn>
                  <a:cxn ang="5400000">
                    <a:pos x="wd2" y="hd2"/>
                  </a:cxn>
                  <a:cxn ang="10800000">
                    <a:pos x="wd2" y="hd2"/>
                  </a:cxn>
                  <a:cxn ang="16200000">
                    <a:pos x="wd2" y="hd2"/>
                  </a:cxn>
                </a:cxnLst>
                <a:rect l="0" t="0" r="r" b="b"/>
                <a:pathLst>
                  <a:path w="9746" h="21600" extrusionOk="0">
                    <a:moveTo>
                      <a:pt x="9192" y="0"/>
                    </a:moveTo>
                    <a:cubicBezTo>
                      <a:pt x="9192" y="0"/>
                      <a:pt x="-11854" y="15278"/>
                      <a:pt x="9746" y="21600"/>
                    </a:cubicBezTo>
                    <a:cubicBezTo>
                      <a:pt x="9746" y="21600"/>
                      <a:pt x="-4100" y="15410"/>
                      <a:pt x="9192"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30" name="Alakzat"/>
              <p:cNvSpPr/>
              <p:nvPr/>
            </p:nvSpPr>
            <p:spPr>
              <a:xfrm>
                <a:off x="323444" y="146002"/>
                <a:ext cx="50616" cy="84107"/>
              </a:xfrm>
              <a:custGeom>
                <a:avLst/>
                <a:gdLst/>
                <a:ahLst/>
                <a:cxnLst>
                  <a:cxn ang="0">
                    <a:pos x="wd2" y="hd2"/>
                  </a:cxn>
                  <a:cxn ang="5400000">
                    <a:pos x="wd2" y="hd2"/>
                  </a:cxn>
                  <a:cxn ang="10800000">
                    <a:pos x="wd2" y="hd2"/>
                  </a:cxn>
                  <a:cxn ang="16200000">
                    <a:pos x="wd2" y="hd2"/>
                  </a:cxn>
                </a:cxnLst>
                <a:rect l="0" t="0" r="r" b="b"/>
                <a:pathLst>
                  <a:path w="20634" h="21430" extrusionOk="0">
                    <a:moveTo>
                      <a:pt x="20608" y="14220"/>
                    </a:moveTo>
                    <a:cubicBezTo>
                      <a:pt x="20316" y="19260"/>
                      <a:pt x="15500" y="21600"/>
                      <a:pt x="9808" y="21420"/>
                    </a:cubicBezTo>
                    <a:cubicBezTo>
                      <a:pt x="3970" y="21240"/>
                      <a:pt x="-408" y="18630"/>
                      <a:pt x="30" y="13590"/>
                    </a:cubicBezTo>
                    <a:cubicBezTo>
                      <a:pt x="468" y="6660"/>
                      <a:pt x="11414" y="0"/>
                      <a:pt x="11414" y="0"/>
                    </a:cubicBezTo>
                    <a:cubicBezTo>
                      <a:pt x="11414" y="0"/>
                      <a:pt x="21192" y="7290"/>
                      <a:pt x="20608" y="1422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31" name="Alakzat"/>
              <p:cNvSpPr/>
              <p:nvPr/>
            </p:nvSpPr>
            <p:spPr>
              <a:xfrm>
                <a:off x="329670" y="168373"/>
                <a:ext cx="12791" cy="57695"/>
              </a:xfrm>
              <a:custGeom>
                <a:avLst/>
                <a:gdLst/>
                <a:ahLst/>
                <a:cxnLst>
                  <a:cxn ang="0">
                    <a:pos x="wd2" y="hd2"/>
                  </a:cxn>
                  <a:cxn ang="5400000">
                    <a:pos x="wd2" y="hd2"/>
                  </a:cxn>
                  <a:cxn ang="10800000">
                    <a:pos x="wd2" y="hd2"/>
                  </a:cxn>
                  <a:cxn ang="16200000">
                    <a:pos x="wd2" y="hd2"/>
                  </a:cxn>
                </a:cxnLst>
                <a:rect l="0" t="0" r="r" b="b"/>
                <a:pathLst>
                  <a:path w="10202" h="21600" extrusionOk="0">
                    <a:moveTo>
                      <a:pt x="8015" y="0"/>
                    </a:moveTo>
                    <a:cubicBezTo>
                      <a:pt x="8015" y="0"/>
                      <a:pt x="-11398" y="15673"/>
                      <a:pt x="10202" y="21600"/>
                    </a:cubicBezTo>
                    <a:cubicBezTo>
                      <a:pt x="10202" y="21600"/>
                      <a:pt x="-4016" y="15673"/>
                      <a:pt x="8015"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32" name="Alakzat"/>
              <p:cNvSpPr/>
              <p:nvPr/>
            </p:nvSpPr>
            <p:spPr>
              <a:xfrm>
                <a:off x="109328" y="76532"/>
                <a:ext cx="50631" cy="84777"/>
              </a:xfrm>
              <a:custGeom>
                <a:avLst/>
                <a:gdLst/>
                <a:ahLst/>
                <a:cxnLst>
                  <a:cxn ang="0">
                    <a:pos x="wd2" y="hd2"/>
                  </a:cxn>
                  <a:cxn ang="5400000">
                    <a:pos x="wd2" y="hd2"/>
                  </a:cxn>
                  <a:cxn ang="10800000">
                    <a:pos x="wd2" y="hd2"/>
                  </a:cxn>
                  <a:cxn ang="16200000">
                    <a:pos x="wd2" y="hd2"/>
                  </a:cxn>
                </a:cxnLst>
                <a:rect l="0" t="0" r="r" b="b"/>
                <a:pathLst>
                  <a:path w="21600" h="21600" extrusionOk="0">
                    <a:moveTo>
                      <a:pt x="21600" y="14008"/>
                    </a:moveTo>
                    <a:cubicBezTo>
                      <a:pt x="21600" y="19069"/>
                      <a:pt x="16732" y="21600"/>
                      <a:pt x="10800" y="21600"/>
                    </a:cubicBezTo>
                    <a:cubicBezTo>
                      <a:pt x="4868" y="21600"/>
                      <a:pt x="0" y="19069"/>
                      <a:pt x="0" y="14008"/>
                    </a:cubicBezTo>
                    <a:cubicBezTo>
                      <a:pt x="0" y="7140"/>
                      <a:pt x="10800" y="0"/>
                      <a:pt x="10800" y="0"/>
                    </a:cubicBezTo>
                    <a:cubicBezTo>
                      <a:pt x="10800" y="0"/>
                      <a:pt x="21600" y="7140"/>
                      <a:pt x="21600" y="14008"/>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33" name="Alakzat"/>
              <p:cNvSpPr/>
              <p:nvPr/>
            </p:nvSpPr>
            <p:spPr>
              <a:xfrm>
                <a:off x="115741" y="100082"/>
                <a:ext cx="14782" cy="57695"/>
              </a:xfrm>
              <a:custGeom>
                <a:avLst/>
                <a:gdLst/>
                <a:ahLst/>
                <a:cxnLst>
                  <a:cxn ang="0">
                    <a:pos x="wd2" y="hd2"/>
                  </a:cxn>
                  <a:cxn ang="5400000">
                    <a:pos x="wd2" y="hd2"/>
                  </a:cxn>
                  <a:cxn ang="10800000">
                    <a:pos x="wd2" y="hd2"/>
                  </a:cxn>
                  <a:cxn ang="16200000">
                    <a:pos x="wd2" y="hd2"/>
                  </a:cxn>
                </a:cxnLst>
                <a:rect l="0" t="0" r="r" b="b"/>
                <a:pathLst>
                  <a:path w="10846" h="21600" extrusionOk="0">
                    <a:moveTo>
                      <a:pt x="6579" y="0"/>
                    </a:moveTo>
                    <a:cubicBezTo>
                      <a:pt x="6579" y="0"/>
                      <a:pt x="-10754" y="16167"/>
                      <a:pt x="10846" y="21600"/>
                    </a:cubicBezTo>
                    <a:cubicBezTo>
                      <a:pt x="10846" y="21600"/>
                      <a:pt x="-3554" y="16034"/>
                      <a:pt x="6579"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34" name="Alakzat"/>
              <p:cNvSpPr/>
              <p:nvPr/>
            </p:nvSpPr>
            <p:spPr>
              <a:xfrm>
                <a:off x="188344" y="0"/>
                <a:ext cx="51161" cy="84967"/>
              </a:xfrm>
              <a:custGeom>
                <a:avLst/>
                <a:gdLst/>
                <a:ahLst/>
                <a:cxnLst>
                  <a:cxn ang="0">
                    <a:pos x="wd2" y="hd2"/>
                  </a:cxn>
                  <a:cxn ang="5400000">
                    <a:pos x="wd2" y="hd2"/>
                  </a:cxn>
                  <a:cxn ang="10800000">
                    <a:pos x="wd2" y="hd2"/>
                  </a:cxn>
                  <a:cxn ang="16200000">
                    <a:pos x="wd2" y="hd2"/>
                  </a:cxn>
                </a:cxnLst>
                <a:rect l="0" t="0" r="r" b="b"/>
                <a:pathLst>
                  <a:path w="20403" h="21352" extrusionOk="0">
                    <a:moveTo>
                      <a:pt x="20364" y="14251"/>
                    </a:moveTo>
                    <a:cubicBezTo>
                      <a:pt x="19792" y="19270"/>
                      <a:pt x="14928" y="21600"/>
                      <a:pt x="9349" y="21331"/>
                    </a:cubicBezTo>
                    <a:cubicBezTo>
                      <a:pt x="3770" y="21062"/>
                      <a:pt x="-521" y="18373"/>
                      <a:pt x="51" y="13444"/>
                    </a:cubicBezTo>
                    <a:cubicBezTo>
                      <a:pt x="766" y="6543"/>
                      <a:pt x="11638" y="0"/>
                      <a:pt x="11638" y="0"/>
                    </a:cubicBezTo>
                    <a:cubicBezTo>
                      <a:pt x="11638" y="0"/>
                      <a:pt x="21079" y="7439"/>
                      <a:pt x="20364" y="14251"/>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35" name="Alakzat"/>
              <p:cNvSpPr/>
              <p:nvPr/>
            </p:nvSpPr>
            <p:spPr>
              <a:xfrm>
                <a:off x="195186" y="22371"/>
                <a:ext cx="13047" cy="58873"/>
              </a:xfrm>
              <a:custGeom>
                <a:avLst/>
                <a:gdLst/>
                <a:ahLst/>
                <a:cxnLst>
                  <a:cxn ang="0">
                    <a:pos x="wd2" y="hd2"/>
                  </a:cxn>
                  <a:cxn ang="5400000">
                    <a:pos x="wd2" y="hd2"/>
                  </a:cxn>
                  <a:cxn ang="10800000">
                    <a:pos x="wd2" y="hd2"/>
                  </a:cxn>
                  <a:cxn ang="16200000">
                    <a:pos x="wd2" y="hd2"/>
                  </a:cxn>
                </a:cxnLst>
                <a:rect l="0" t="0" r="r" b="b"/>
                <a:pathLst>
                  <a:path w="9973" h="21600" extrusionOk="0">
                    <a:moveTo>
                      <a:pt x="8588" y="0"/>
                    </a:moveTo>
                    <a:cubicBezTo>
                      <a:pt x="8588" y="0"/>
                      <a:pt x="-11627" y="15541"/>
                      <a:pt x="9973" y="21600"/>
                    </a:cubicBezTo>
                    <a:cubicBezTo>
                      <a:pt x="9973" y="21600"/>
                      <a:pt x="-4150" y="15541"/>
                      <a:pt x="8588"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36" name="Alakzat"/>
              <p:cNvSpPr/>
              <p:nvPr/>
            </p:nvSpPr>
            <p:spPr>
              <a:xfrm>
                <a:off x="192757" y="360295"/>
                <a:ext cx="50931" cy="85274"/>
              </a:xfrm>
              <a:custGeom>
                <a:avLst/>
                <a:gdLst/>
                <a:ahLst/>
                <a:cxnLst>
                  <a:cxn ang="0">
                    <a:pos x="wd2" y="hd2"/>
                  </a:cxn>
                  <a:cxn ang="5400000">
                    <a:pos x="wd2" y="hd2"/>
                  </a:cxn>
                  <a:cxn ang="10800000">
                    <a:pos x="wd2" y="hd2"/>
                  </a:cxn>
                  <a:cxn ang="16200000">
                    <a:pos x="wd2" y="hd2"/>
                  </a:cxn>
                </a:cxnLst>
                <a:rect l="0" t="0" r="r" b="b"/>
                <a:pathLst>
                  <a:path w="20762" h="21429" extrusionOk="0">
                    <a:moveTo>
                      <a:pt x="20748" y="14130"/>
                    </a:moveTo>
                    <a:cubicBezTo>
                      <a:pt x="20454" y="19170"/>
                      <a:pt x="15605" y="21600"/>
                      <a:pt x="9875" y="21420"/>
                    </a:cubicBezTo>
                    <a:cubicBezTo>
                      <a:pt x="4144" y="21330"/>
                      <a:pt x="-411" y="18630"/>
                      <a:pt x="30" y="13680"/>
                    </a:cubicBezTo>
                    <a:cubicBezTo>
                      <a:pt x="471" y="6750"/>
                      <a:pt x="11344" y="0"/>
                      <a:pt x="11344" y="0"/>
                    </a:cubicBezTo>
                    <a:cubicBezTo>
                      <a:pt x="11344" y="0"/>
                      <a:pt x="21189" y="7290"/>
                      <a:pt x="20748" y="1413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sp>
            <p:nvSpPr>
              <p:cNvPr id="237" name="Alakzat"/>
              <p:cNvSpPr/>
              <p:nvPr/>
            </p:nvSpPr>
            <p:spPr>
              <a:xfrm>
                <a:off x="199397" y="383844"/>
                <a:ext cx="13546" cy="57695"/>
              </a:xfrm>
              <a:custGeom>
                <a:avLst/>
                <a:gdLst/>
                <a:ahLst/>
                <a:cxnLst>
                  <a:cxn ang="0">
                    <a:pos x="wd2" y="hd2"/>
                  </a:cxn>
                  <a:cxn ang="5400000">
                    <a:pos x="wd2" y="hd2"/>
                  </a:cxn>
                  <a:cxn ang="10800000">
                    <a:pos x="wd2" y="hd2"/>
                  </a:cxn>
                  <a:cxn ang="16200000">
                    <a:pos x="wd2" y="hd2"/>
                  </a:cxn>
                </a:cxnLst>
                <a:rect l="0" t="0" r="r" b="b"/>
                <a:pathLst>
                  <a:path w="10354" h="21600" extrusionOk="0">
                    <a:moveTo>
                      <a:pt x="7654" y="0"/>
                    </a:moveTo>
                    <a:cubicBezTo>
                      <a:pt x="7654" y="0"/>
                      <a:pt x="-11246" y="15769"/>
                      <a:pt x="10354" y="21600"/>
                    </a:cubicBezTo>
                    <a:cubicBezTo>
                      <a:pt x="10354" y="21600"/>
                      <a:pt x="-3686" y="15769"/>
                      <a:pt x="7654" y="0"/>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grpSp>
      </p:grpSp>
      <p:grpSp>
        <p:nvGrpSpPr>
          <p:cNvPr id="248" name="Csoportosítás"/>
          <p:cNvGrpSpPr/>
          <p:nvPr/>
        </p:nvGrpSpPr>
        <p:grpSpPr>
          <a:xfrm>
            <a:off x="5609118" y="3731404"/>
            <a:ext cx="625670" cy="684092"/>
            <a:chOff x="0" y="0"/>
            <a:chExt cx="625669" cy="684090"/>
          </a:xfrm>
        </p:grpSpPr>
        <p:sp>
          <p:nvSpPr>
            <p:cNvPr id="240" name="Alakzat"/>
            <p:cNvSpPr/>
            <p:nvPr/>
          </p:nvSpPr>
          <p:spPr>
            <a:xfrm>
              <a:off x="0" y="362950"/>
              <a:ext cx="625670" cy="321141"/>
            </a:xfrm>
            <a:custGeom>
              <a:avLst/>
              <a:gdLst/>
              <a:ahLst/>
              <a:cxnLst>
                <a:cxn ang="0">
                  <a:pos x="wd2" y="hd2"/>
                </a:cxn>
                <a:cxn ang="5400000">
                  <a:pos x="wd2" y="hd2"/>
                </a:cxn>
                <a:cxn ang="10800000">
                  <a:pos x="wd2" y="hd2"/>
                </a:cxn>
                <a:cxn ang="16200000">
                  <a:pos x="wd2" y="hd2"/>
                </a:cxn>
              </a:cxnLst>
              <a:rect l="0" t="0" r="r" b="b"/>
              <a:pathLst>
                <a:path w="20718" h="20891" extrusionOk="0">
                  <a:moveTo>
                    <a:pt x="0" y="20891"/>
                  </a:moveTo>
                  <a:cubicBezTo>
                    <a:pt x="0" y="20891"/>
                    <a:pt x="236" y="10079"/>
                    <a:pt x="3535" y="7342"/>
                  </a:cubicBezTo>
                  <a:cubicBezTo>
                    <a:pt x="6835" y="4581"/>
                    <a:pt x="8720" y="1611"/>
                    <a:pt x="8720" y="1611"/>
                  </a:cubicBezTo>
                  <a:cubicBezTo>
                    <a:pt x="8720" y="1611"/>
                    <a:pt x="11324" y="-709"/>
                    <a:pt x="12409" y="219"/>
                  </a:cubicBezTo>
                  <a:cubicBezTo>
                    <a:pt x="13493" y="1170"/>
                    <a:pt x="14270" y="4233"/>
                    <a:pt x="15519" y="4488"/>
                  </a:cubicBezTo>
                  <a:cubicBezTo>
                    <a:pt x="16769" y="4720"/>
                    <a:pt x="17700" y="6367"/>
                    <a:pt x="18265" y="8061"/>
                  </a:cubicBezTo>
                  <a:cubicBezTo>
                    <a:pt x="18843" y="9755"/>
                    <a:pt x="21600" y="14024"/>
                    <a:pt x="20433" y="16947"/>
                  </a:cubicBezTo>
                  <a:cubicBezTo>
                    <a:pt x="19255" y="19847"/>
                    <a:pt x="0" y="20891"/>
                    <a:pt x="0" y="20891"/>
                  </a:cubicBezTo>
                  <a:close/>
                </a:path>
              </a:pathLst>
            </a:custGeom>
            <a:solidFill>
              <a:srgbClr val="D6DCE5"/>
            </a:solidFill>
            <a:ln w="12700" cap="flat">
              <a:noFill/>
              <a:miter lim="400000"/>
            </a:ln>
            <a:effectLst/>
          </p:spPr>
          <p:txBody>
            <a:bodyPr wrap="square" lIns="45719" tIns="45719" rIns="45719" bIns="45719" numCol="1" anchor="ctr">
              <a:noAutofit/>
            </a:bodyPr>
            <a:lstStyle/>
            <a:p>
              <a:endParaRPr/>
            </a:p>
          </p:txBody>
        </p:sp>
        <p:grpSp>
          <p:nvGrpSpPr>
            <p:cNvPr id="247" name="Csoportosítás"/>
            <p:cNvGrpSpPr/>
            <p:nvPr/>
          </p:nvGrpSpPr>
          <p:grpSpPr>
            <a:xfrm>
              <a:off x="107146" y="0"/>
              <a:ext cx="220182" cy="380313"/>
              <a:chOff x="0" y="0"/>
              <a:chExt cx="220180" cy="380312"/>
            </a:xfrm>
          </p:grpSpPr>
          <p:sp>
            <p:nvSpPr>
              <p:cNvPr id="241" name="Vonal"/>
              <p:cNvSpPr/>
              <p:nvPr/>
            </p:nvSpPr>
            <p:spPr>
              <a:xfrm>
                <a:off x="181878" y="183412"/>
                <a:ext cx="18945" cy="39947"/>
              </a:xfrm>
              <a:custGeom>
                <a:avLst/>
                <a:gdLst/>
                <a:ahLst/>
                <a:cxnLst>
                  <a:cxn ang="0">
                    <a:pos x="wd2" y="hd2"/>
                  </a:cxn>
                  <a:cxn ang="5400000">
                    <a:pos x="wd2" y="hd2"/>
                  </a:cxn>
                  <a:cxn ang="10800000">
                    <a:pos x="wd2" y="hd2"/>
                  </a:cxn>
                  <a:cxn ang="16200000">
                    <a:pos x="wd2" y="hd2"/>
                  </a:cxn>
                </a:cxnLst>
                <a:rect l="0" t="0" r="r" b="b"/>
                <a:pathLst>
                  <a:path w="17376" h="19806" extrusionOk="0">
                    <a:moveTo>
                      <a:pt x="15756" y="1038"/>
                    </a:moveTo>
                    <a:cubicBezTo>
                      <a:pt x="15756" y="1038"/>
                      <a:pt x="6544" y="-1618"/>
                      <a:pt x="4003" y="1569"/>
                    </a:cubicBezTo>
                    <a:cubicBezTo>
                      <a:pt x="1461" y="4933"/>
                      <a:pt x="-2668" y="12015"/>
                      <a:pt x="2414" y="14671"/>
                    </a:cubicBezTo>
                    <a:cubicBezTo>
                      <a:pt x="7497" y="17503"/>
                      <a:pt x="13850" y="19451"/>
                      <a:pt x="16391" y="19805"/>
                    </a:cubicBezTo>
                    <a:cubicBezTo>
                      <a:pt x="18932" y="19982"/>
                      <a:pt x="15756" y="1923"/>
                      <a:pt x="15756" y="1923"/>
                    </a:cubicBezTo>
                  </a:path>
                </a:pathLst>
              </a:custGeom>
              <a:solidFill>
                <a:srgbClr val="72C068"/>
              </a:solidFill>
              <a:ln w="12700" cap="flat">
                <a:noFill/>
                <a:miter lim="400000"/>
              </a:ln>
              <a:effectLst/>
            </p:spPr>
            <p:txBody>
              <a:bodyPr wrap="square" lIns="45719" tIns="45719" rIns="45719" bIns="45719" numCol="1" anchor="ctr">
                <a:noAutofit/>
              </a:bodyPr>
              <a:lstStyle/>
              <a:p>
                <a:endParaRPr/>
              </a:p>
            </p:txBody>
          </p:sp>
          <p:sp>
            <p:nvSpPr>
              <p:cNvPr id="242" name="Alakzat"/>
              <p:cNvSpPr/>
              <p:nvPr/>
            </p:nvSpPr>
            <p:spPr>
              <a:xfrm>
                <a:off x="7064" y="0"/>
                <a:ext cx="213117" cy="380313"/>
              </a:xfrm>
              <a:custGeom>
                <a:avLst/>
                <a:gdLst/>
                <a:ahLst/>
                <a:cxnLst>
                  <a:cxn ang="0">
                    <a:pos x="wd2" y="hd2"/>
                  </a:cxn>
                  <a:cxn ang="5400000">
                    <a:pos x="wd2" y="hd2"/>
                  </a:cxn>
                  <a:cxn ang="10800000">
                    <a:pos x="wd2" y="hd2"/>
                  </a:cxn>
                  <a:cxn ang="16200000">
                    <a:pos x="wd2" y="hd2"/>
                  </a:cxn>
                </a:cxnLst>
                <a:rect l="0" t="0" r="r" b="b"/>
                <a:pathLst>
                  <a:path w="21600" h="21600" extrusionOk="0">
                    <a:moveTo>
                      <a:pt x="19144" y="21519"/>
                    </a:moveTo>
                    <a:cubicBezTo>
                      <a:pt x="19144" y="21519"/>
                      <a:pt x="19216" y="13984"/>
                      <a:pt x="19649" y="6105"/>
                    </a:cubicBezTo>
                    <a:cubicBezTo>
                      <a:pt x="19686" y="5863"/>
                      <a:pt x="19397" y="5299"/>
                      <a:pt x="19397" y="5057"/>
                    </a:cubicBezTo>
                    <a:cubicBezTo>
                      <a:pt x="19397" y="4836"/>
                      <a:pt x="19361" y="4614"/>
                      <a:pt x="19324" y="4372"/>
                    </a:cubicBezTo>
                    <a:cubicBezTo>
                      <a:pt x="19252" y="3909"/>
                      <a:pt x="19108" y="3446"/>
                      <a:pt x="18855" y="3022"/>
                    </a:cubicBezTo>
                    <a:cubicBezTo>
                      <a:pt x="18746" y="2801"/>
                      <a:pt x="18602" y="2599"/>
                      <a:pt x="18458" y="2398"/>
                    </a:cubicBezTo>
                    <a:cubicBezTo>
                      <a:pt x="18277" y="2196"/>
                      <a:pt x="18096" y="1995"/>
                      <a:pt x="17880" y="1813"/>
                    </a:cubicBezTo>
                    <a:cubicBezTo>
                      <a:pt x="17663" y="1632"/>
                      <a:pt x="17410" y="1471"/>
                      <a:pt x="17157" y="1310"/>
                    </a:cubicBezTo>
                    <a:cubicBezTo>
                      <a:pt x="17013" y="1229"/>
                      <a:pt x="16868" y="1169"/>
                      <a:pt x="16724" y="1108"/>
                    </a:cubicBezTo>
                    <a:cubicBezTo>
                      <a:pt x="16652" y="1068"/>
                      <a:pt x="16579" y="1048"/>
                      <a:pt x="16507" y="1007"/>
                    </a:cubicBezTo>
                    <a:cubicBezTo>
                      <a:pt x="16435" y="987"/>
                      <a:pt x="16363" y="947"/>
                      <a:pt x="16290" y="927"/>
                    </a:cubicBezTo>
                    <a:cubicBezTo>
                      <a:pt x="15640" y="705"/>
                      <a:pt x="14918" y="584"/>
                      <a:pt x="14195" y="524"/>
                    </a:cubicBezTo>
                    <a:cubicBezTo>
                      <a:pt x="14015" y="504"/>
                      <a:pt x="13834" y="504"/>
                      <a:pt x="13654" y="504"/>
                    </a:cubicBezTo>
                    <a:cubicBezTo>
                      <a:pt x="13581" y="504"/>
                      <a:pt x="13581" y="504"/>
                      <a:pt x="13581" y="504"/>
                    </a:cubicBezTo>
                    <a:cubicBezTo>
                      <a:pt x="13545" y="504"/>
                      <a:pt x="13545" y="504"/>
                      <a:pt x="13545" y="504"/>
                    </a:cubicBezTo>
                    <a:cubicBezTo>
                      <a:pt x="13581" y="504"/>
                      <a:pt x="13545" y="504"/>
                      <a:pt x="13545" y="504"/>
                    </a:cubicBezTo>
                    <a:cubicBezTo>
                      <a:pt x="13509" y="504"/>
                      <a:pt x="13509" y="504"/>
                      <a:pt x="13509" y="504"/>
                    </a:cubicBezTo>
                    <a:cubicBezTo>
                      <a:pt x="13365" y="504"/>
                      <a:pt x="13365" y="504"/>
                      <a:pt x="13365" y="504"/>
                    </a:cubicBezTo>
                    <a:cubicBezTo>
                      <a:pt x="13256" y="504"/>
                      <a:pt x="13184" y="504"/>
                      <a:pt x="13076" y="484"/>
                    </a:cubicBezTo>
                    <a:cubicBezTo>
                      <a:pt x="12678" y="504"/>
                      <a:pt x="12317" y="504"/>
                      <a:pt x="11956" y="524"/>
                    </a:cubicBezTo>
                    <a:cubicBezTo>
                      <a:pt x="10475" y="584"/>
                      <a:pt x="9102" y="786"/>
                      <a:pt x="7874" y="1007"/>
                    </a:cubicBezTo>
                    <a:cubicBezTo>
                      <a:pt x="6610" y="1209"/>
                      <a:pt x="5490" y="1471"/>
                      <a:pt x="4515" y="1733"/>
                    </a:cubicBezTo>
                    <a:cubicBezTo>
                      <a:pt x="3540" y="1975"/>
                      <a:pt x="2745" y="2216"/>
                      <a:pt x="2059" y="2438"/>
                    </a:cubicBezTo>
                    <a:cubicBezTo>
                      <a:pt x="1373" y="2660"/>
                      <a:pt x="867" y="2821"/>
                      <a:pt x="542" y="2962"/>
                    </a:cubicBezTo>
                    <a:cubicBezTo>
                      <a:pt x="181" y="3083"/>
                      <a:pt x="0" y="3143"/>
                      <a:pt x="0" y="3143"/>
                    </a:cubicBezTo>
                    <a:cubicBezTo>
                      <a:pt x="0" y="3143"/>
                      <a:pt x="181" y="3083"/>
                      <a:pt x="506" y="2942"/>
                    </a:cubicBezTo>
                    <a:cubicBezTo>
                      <a:pt x="831" y="2801"/>
                      <a:pt x="1336" y="2599"/>
                      <a:pt x="1987" y="2357"/>
                    </a:cubicBezTo>
                    <a:cubicBezTo>
                      <a:pt x="2637" y="2136"/>
                      <a:pt x="3431" y="1854"/>
                      <a:pt x="4371" y="1572"/>
                    </a:cubicBezTo>
                    <a:cubicBezTo>
                      <a:pt x="5346" y="1290"/>
                      <a:pt x="6429" y="987"/>
                      <a:pt x="7694" y="705"/>
                    </a:cubicBezTo>
                    <a:cubicBezTo>
                      <a:pt x="8922" y="443"/>
                      <a:pt x="10330" y="201"/>
                      <a:pt x="11884" y="81"/>
                    </a:cubicBezTo>
                    <a:cubicBezTo>
                      <a:pt x="12245" y="40"/>
                      <a:pt x="12642" y="20"/>
                      <a:pt x="13039" y="0"/>
                    </a:cubicBezTo>
                    <a:cubicBezTo>
                      <a:pt x="13148" y="0"/>
                      <a:pt x="13256" y="0"/>
                      <a:pt x="13328" y="0"/>
                    </a:cubicBezTo>
                    <a:cubicBezTo>
                      <a:pt x="13509" y="0"/>
                      <a:pt x="13509" y="0"/>
                      <a:pt x="13509" y="0"/>
                    </a:cubicBezTo>
                    <a:cubicBezTo>
                      <a:pt x="13545" y="0"/>
                      <a:pt x="13545" y="0"/>
                      <a:pt x="13545" y="0"/>
                    </a:cubicBezTo>
                    <a:cubicBezTo>
                      <a:pt x="13545" y="0"/>
                      <a:pt x="13545" y="0"/>
                      <a:pt x="13545" y="0"/>
                    </a:cubicBezTo>
                    <a:cubicBezTo>
                      <a:pt x="13581" y="0"/>
                      <a:pt x="13581" y="0"/>
                      <a:pt x="13581" y="0"/>
                    </a:cubicBezTo>
                    <a:cubicBezTo>
                      <a:pt x="13654" y="0"/>
                      <a:pt x="13654" y="0"/>
                      <a:pt x="13654" y="0"/>
                    </a:cubicBezTo>
                    <a:cubicBezTo>
                      <a:pt x="13870" y="0"/>
                      <a:pt x="14087" y="0"/>
                      <a:pt x="14304" y="0"/>
                    </a:cubicBezTo>
                    <a:cubicBezTo>
                      <a:pt x="15134" y="40"/>
                      <a:pt x="16001" y="161"/>
                      <a:pt x="16832" y="403"/>
                    </a:cubicBezTo>
                    <a:cubicBezTo>
                      <a:pt x="16940" y="423"/>
                      <a:pt x="17013" y="463"/>
                      <a:pt x="17121" y="504"/>
                    </a:cubicBezTo>
                    <a:cubicBezTo>
                      <a:pt x="17229" y="524"/>
                      <a:pt x="17302" y="564"/>
                      <a:pt x="17410" y="604"/>
                    </a:cubicBezTo>
                    <a:cubicBezTo>
                      <a:pt x="17591" y="685"/>
                      <a:pt x="17771" y="746"/>
                      <a:pt x="17952" y="846"/>
                    </a:cubicBezTo>
                    <a:cubicBezTo>
                      <a:pt x="18313" y="1007"/>
                      <a:pt x="18602" y="1209"/>
                      <a:pt x="18891" y="1410"/>
                    </a:cubicBezTo>
                    <a:cubicBezTo>
                      <a:pt x="19180" y="1612"/>
                      <a:pt x="19397" y="1834"/>
                      <a:pt x="19649" y="2055"/>
                    </a:cubicBezTo>
                    <a:cubicBezTo>
                      <a:pt x="19830" y="2297"/>
                      <a:pt x="20047" y="2519"/>
                      <a:pt x="20191" y="2760"/>
                    </a:cubicBezTo>
                    <a:cubicBezTo>
                      <a:pt x="20516" y="3244"/>
                      <a:pt x="20733" y="3748"/>
                      <a:pt x="20878" y="4251"/>
                    </a:cubicBezTo>
                    <a:cubicBezTo>
                      <a:pt x="20950" y="4513"/>
                      <a:pt x="21022" y="4775"/>
                      <a:pt x="21058" y="5037"/>
                    </a:cubicBezTo>
                    <a:cubicBezTo>
                      <a:pt x="21058" y="5078"/>
                      <a:pt x="21058" y="5118"/>
                      <a:pt x="21058" y="5138"/>
                    </a:cubicBezTo>
                    <a:cubicBezTo>
                      <a:pt x="21058" y="5239"/>
                      <a:pt x="21058" y="5239"/>
                      <a:pt x="21058" y="5239"/>
                    </a:cubicBezTo>
                    <a:cubicBezTo>
                      <a:pt x="21094" y="5420"/>
                      <a:pt x="21094" y="5420"/>
                      <a:pt x="21094" y="5420"/>
                    </a:cubicBezTo>
                    <a:cubicBezTo>
                      <a:pt x="21094" y="5783"/>
                      <a:pt x="21094" y="5783"/>
                      <a:pt x="21094" y="5783"/>
                    </a:cubicBezTo>
                    <a:cubicBezTo>
                      <a:pt x="21528" y="13661"/>
                      <a:pt x="21600" y="21600"/>
                      <a:pt x="21600" y="21600"/>
                    </a:cubicBezTo>
                    <a:lnTo>
                      <a:pt x="19144" y="21519"/>
                    </a:ln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43" name="Alakzat"/>
              <p:cNvSpPr/>
              <p:nvPr/>
            </p:nvSpPr>
            <p:spPr>
              <a:xfrm>
                <a:off x="0" y="7975"/>
                <a:ext cx="178287" cy="73493"/>
              </a:xfrm>
              <a:custGeom>
                <a:avLst/>
                <a:gdLst/>
                <a:ahLst/>
                <a:cxnLst>
                  <a:cxn ang="0">
                    <a:pos x="wd2" y="hd2"/>
                  </a:cxn>
                  <a:cxn ang="5400000">
                    <a:pos x="wd2" y="hd2"/>
                  </a:cxn>
                  <a:cxn ang="10800000">
                    <a:pos x="wd2" y="hd2"/>
                  </a:cxn>
                  <a:cxn ang="16200000">
                    <a:pos x="wd2" y="hd2"/>
                  </a:cxn>
                </a:cxnLst>
                <a:rect l="0" t="0" r="r" b="b"/>
                <a:pathLst>
                  <a:path w="21101" h="15321" extrusionOk="0">
                    <a:moveTo>
                      <a:pt x="2189" y="8317"/>
                    </a:moveTo>
                    <a:cubicBezTo>
                      <a:pt x="2189" y="8317"/>
                      <a:pt x="337" y="10086"/>
                      <a:pt x="0" y="12666"/>
                    </a:cubicBezTo>
                    <a:cubicBezTo>
                      <a:pt x="0" y="12666"/>
                      <a:pt x="3495" y="15173"/>
                      <a:pt x="7158" y="14804"/>
                    </a:cubicBezTo>
                    <a:cubicBezTo>
                      <a:pt x="10821" y="14436"/>
                      <a:pt x="18358" y="17237"/>
                      <a:pt x="19663" y="12666"/>
                    </a:cubicBezTo>
                    <a:cubicBezTo>
                      <a:pt x="20968" y="8169"/>
                      <a:pt x="21600" y="3525"/>
                      <a:pt x="20632" y="2198"/>
                    </a:cubicBezTo>
                    <a:cubicBezTo>
                      <a:pt x="19705" y="871"/>
                      <a:pt x="14905" y="-4363"/>
                      <a:pt x="2189" y="8317"/>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44" name="Alakzat"/>
              <p:cNvSpPr/>
              <p:nvPr/>
            </p:nvSpPr>
            <p:spPr>
              <a:xfrm>
                <a:off x="22370" y="23549"/>
                <a:ext cx="36502" cy="376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4235" y="15634"/>
                      <a:pt x="9106" y="10080"/>
                    </a:cubicBezTo>
                    <a:cubicBezTo>
                      <a:pt x="9741" y="9257"/>
                      <a:pt x="10376" y="8640"/>
                      <a:pt x="11012" y="8023"/>
                    </a:cubicBezTo>
                    <a:cubicBezTo>
                      <a:pt x="11647" y="7200"/>
                      <a:pt x="12282" y="6583"/>
                      <a:pt x="12918" y="5966"/>
                    </a:cubicBezTo>
                    <a:cubicBezTo>
                      <a:pt x="13553" y="5349"/>
                      <a:pt x="14188" y="4731"/>
                      <a:pt x="14824" y="4320"/>
                    </a:cubicBezTo>
                    <a:cubicBezTo>
                      <a:pt x="15247" y="3703"/>
                      <a:pt x="15882" y="3086"/>
                      <a:pt x="16518" y="2674"/>
                    </a:cubicBezTo>
                    <a:cubicBezTo>
                      <a:pt x="16941" y="2263"/>
                      <a:pt x="17576" y="1851"/>
                      <a:pt x="18000" y="1440"/>
                    </a:cubicBezTo>
                    <a:cubicBezTo>
                      <a:pt x="18635" y="1234"/>
                      <a:pt x="18847" y="823"/>
                      <a:pt x="19482" y="617"/>
                    </a:cubicBezTo>
                    <a:cubicBezTo>
                      <a:pt x="20118" y="206"/>
                      <a:pt x="20753" y="0"/>
                      <a:pt x="20753" y="0"/>
                    </a:cubicBezTo>
                    <a:cubicBezTo>
                      <a:pt x="21600" y="2263"/>
                      <a:pt x="21600" y="2263"/>
                      <a:pt x="21600" y="2263"/>
                    </a:cubicBezTo>
                    <a:cubicBezTo>
                      <a:pt x="21600" y="2263"/>
                      <a:pt x="21176" y="2469"/>
                      <a:pt x="20541" y="2674"/>
                    </a:cubicBezTo>
                    <a:cubicBezTo>
                      <a:pt x="20118" y="2880"/>
                      <a:pt x="19694" y="3086"/>
                      <a:pt x="19271" y="3291"/>
                    </a:cubicBezTo>
                    <a:cubicBezTo>
                      <a:pt x="18847" y="3703"/>
                      <a:pt x="18424" y="3909"/>
                      <a:pt x="17788" y="4320"/>
                    </a:cubicBezTo>
                    <a:cubicBezTo>
                      <a:pt x="17153" y="4731"/>
                      <a:pt x="16729" y="5143"/>
                      <a:pt x="16094" y="5760"/>
                    </a:cubicBezTo>
                    <a:cubicBezTo>
                      <a:pt x="15459" y="6171"/>
                      <a:pt x="14824" y="6583"/>
                      <a:pt x="14188" y="7200"/>
                    </a:cubicBezTo>
                    <a:cubicBezTo>
                      <a:pt x="13553" y="7817"/>
                      <a:pt x="12918" y="8434"/>
                      <a:pt x="12071" y="9051"/>
                    </a:cubicBezTo>
                    <a:cubicBezTo>
                      <a:pt x="11435" y="9669"/>
                      <a:pt x="10800" y="10286"/>
                      <a:pt x="10165" y="10903"/>
                    </a:cubicBezTo>
                    <a:cubicBezTo>
                      <a:pt x="4871" y="16046"/>
                      <a:pt x="0" y="21600"/>
                      <a:pt x="0" y="21600"/>
                    </a:cubicBezTo>
                    <a:close/>
                  </a:path>
                </a:pathLst>
              </a:custGeom>
              <a:solidFill>
                <a:srgbClr val="44B549"/>
              </a:solidFill>
              <a:ln w="12700" cap="flat">
                <a:noFill/>
                <a:miter lim="400000"/>
              </a:ln>
              <a:effectLst/>
            </p:spPr>
            <p:txBody>
              <a:bodyPr wrap="square" lIns="45719" tIns="45719" rIns="45719" bIns="45719" numCol="1" anchor="ctr">
                <a:noAutofit/>
              </a:bodyPr>
              <a:lstStyle/>
              <a:p>
                <a:endParaRPr/>
              </a:p>
            </p:txBody>
          </p:sp>
          <p:sp>
            <p:nvSpPr>
              <p:cNvPr id="245" name="Alakzat"/>
              <p:cNvSpPr/>
              <p:nvPr/>
            </p:nvSpPr>
            <p:spPr>
              <a:xfrm>
                <a:off x="55338" y="7064"/>
                <a:ext cx="45921" cy="576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837" y="19990"/>
                      <a:pt x="2009" y="17575"/>
                    </a:cubicBezTo>
                    <a:cubicBezTo>
                      <a:pt x="3349" y="15160"/>
                      <a:pt x="5358" y="11940"/>
                      <a:pt x="7702" y="8989"/>
                    </a:cubicBezTo>
                    <a:cubicBezTo>
                      <a:pt x="8372" y="8318"/>
                      <a:pt x="9042" y="7647"/>
                      <a:pt x="9712" y="6842"/>
                    </a:cubicBezTo>
                    <a:cubicBezTo>
                      <a:pt x="10381" y="6171"/>
                      <a:pt x="11051" y="5501"/>
                      <a:pt x="11721" y="4964"/>
                    </a:cubicBezTo>
                    <a:cubicBezTo>
                      <a:pt x="12391" y="4293"/>
                      <a:pt x="13060" y="3757"/>
                      <a:pt x="13898" y="3220"/>
                    </a:cubicBezTo>
                    <a:cubicBezTo>
                      <a:pt x="14233" y="2952"/>
                      <a:pt x="14567" y="2683"/>
                      <a:pt x="14902" y="2415"/>
                    </a:cubicBezTo>
                    <a:cubicBezTo>
                      <a:pt x="15237" y="2281"/>
                      <a:pt x="15572" y="2012"/>
                      <a:pt x="16074" y="1878"/>
                    </a:cubicBezTo>
                    <a:cubicBezTo>
                      <a:pt x="16409" y="1610"/>
                      <a:pt x="16744" y="1476"/>
                      <a:pt x="17079" y="1342"/>
                    </a:cubicBezTo>
                    <a:cubicBezTo>
                      <a:pt x="17414" y="1207"/>
                      <a:pt x="17749" y="1073"/>
                      <a:pt x="18084" y="939"/>
                    </a:cubicBezTo>
                    <a:cubicBezTo>
                      <a:pt x="18419" y="805"/>
                      <a:pt x="18586" y="671"/>
                      <a:pt x="18921" y="537"/>
                    </a:cubicBezTo>
                    <a:cubicBezTo>
                      <a:pt x="19256" y="537"/>
                      <a:pt x="19591" y="402"/>
                      <a:pt x="19758" y="402"/>
                    </a:cubicBezTo>
                    <a:cubicBezTo>
                      <a:pt x="20260" y="268"/>
                      <a:pt x="20595" y="134"/>
                      <a:pt x="20930" y="134"/>
                    </a:cubicBezTo>
                    <a:cubicBezTo>
                      <a:pt x="21265" y="0"/>
                      <a:pt x="21265" y="0"/>
                      <a:pt x="21265" y="0"/>
                    </a:cubicBezTo>
                    <a:cubicBezTo>
                      <a:pt x="21600" y="1610"/>
                      <a:pt x="21600" y="1610"/>
                      <a:pt x="21600" y="1610"/>
                    </a:cubicBezTo>
                    <a:cubicBezTo>
                      <a:pt x="21600" y="1610"/>
                      <a:pt x="21433" y="1610"/>
                      <a:pt x="21265" y="1610"/>
                    </a:cubicBezTo>
                    <a:cubicBezTo>
                      <a:pt x="21098" y="1744"/>
                      <a:pt x="20763" y="1744"/>
                      <a:pt x="20260" y="1878"/>
                    </a:cubicBezTo>
                    <a:cubicBezTo>
                      <a:pt x="20093" y="1878"/>
                      <a:pt x="19926" y="1878"/>
                      <a:pt x="19591" y="2012"/>
                    </a:cubicBezTo>
                    <a:cubicBezTo>
                      <a:pt x="19423" y="2012"/>
                      <a:pt x="19088" y="2147"/>
                      <a:pt x="18753" y="2281"/>
                    </a:cubicBezTo>
                    <a:cubicBezTo>
                      <a:pt x="18419" y="2281"/>
                      <a:pt x="18251" y="2415"/>
                      <a:pt x="17916" y="2549"/>
                    </a:cubicBezTo>
                    <a:cubicBezTo>
                      <a:pt x="17581" y="2683"/>
                      <a:pt x="17247" y="2817"/>
                      <a:pt x="16912" y="2952"/>
                    </a:cubicBezTo>
                    <a:cubicBezTo>
                      <a:pt x="16577" y="3086"/>
                      <a:pt x="16242" y="3354"/>
                      <a:pt x="15907" y="3488"/>
                    </a:cubicBezTo>
                    <a:cubicBezTo>
                      <a:pt x="15572" y="3757"/>
                      <a:pt x="15237" y="3891"/>
                      <a:pt x="14902" y="4159"/>
                    </a:cubicBezTo>
                    <a:cubicBezTo>
                      <a:pt x="14065" y="4561"/>
                      <a:pt x="13395" y="5098"/>
                      <a:pt x="12726" y="5635"/>
                    </a:cubicBezTo>
                    <a:cubicBezTo>
                      <a:pt x="12056" y="6171"/>
                      <a:pt x="11219" y="6842"/>
                      <a:pt x="10549" y="7513"/>
                    </a:cubicBezTo>
                    <a:cubicBezTo>
                      <a:pt x="9879" y="8184"/>
                      <a:pt x="9209" y="8855"/>
                      <a:pt x="8540" y="9525"/>
                    </a:cubicBezTo>
                    <a:cubicBezTo>
                      <a:pt x="6028" y="12343"/>
                      <a:pt x="3851" y="15294"/>
                      <a:pt x="2344" y="17709"/>
                    </a:cubicBezTo>
                    <a:cubicBezTo>
                      <a:pt x="837" y="19990"/>
                      <a:pt x="0" y="21600"/>
                      <a:pt x="0" y="21600"/>
                    </a:cubicBezTo>
                    <a:close/>
                  </a:path>
                </a:pathLst>
              </a:custGeom>
              <a:solidFill>
                <a:srgbClr val="44B549"/>
              </a:solidFill>
              <a:ln w="12700" cap="flat">
                <a:noFill/>
                <a:miter lim="400000"/>
              </a:ln>
              <a:effectLst/>
            </p:spPr>
            <p:txBody>
              <a:bodyPr wrap="square" lIns="45719" tIns="45719" rIns="45719" bIns="45719" numCol="1" anchor="ctr">
                <a:noAutofit/>
              </a:bodyPr>
              <a:lstStyle/>
              <a:p>
                <a:endParaRPr/>
              </a:p>
            </p:txBody>
          </p:sp>
          <p:sp>
            <p:nvSpPr>
              <p:cNvPr id="246" name="Alakzat"/>
              <p:cNvSpPr/>
              <p:nvPr/>
            </p:nvSpPr>
            <p:spPr>
              <a:xfrm>
                <a:off x="97726" y="2355"/>
                <a:ext cx="48276" cy="635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21600"/>
                      <a:pt x="320" y="19911"/>
                      <a:pt x="1280" y="17256"/>
                    </a:cubicBezTo>
                    <a:cubicBezTo>
                      <a:pt x="2240" y="14722"/>
                      <a:pt x="3840" y="11343"/>
                      <a:pt x="6240" y="8326"/>
                    </a:cubicBezTo>
                    <a:cubicBezTo>
                      <a:pt x="6880" y="7482"/>
                      <a:pt x="7520" y="6758"/>
                      <a:pt x="8320" y="6034"/>
                    </a:cubicBezTo>
                    <a:cubicBezTo>
                      <a:pt x="8960" y="5309"/>
                      <a:pt x="9760" y="4706"/>
                      <a:pt x="10560" y="4103"/>
                    </a:cubicBezTo>
                    <a:cubicBezTo>
                      <a:pt x="10880" y="3741"/>
                      <a:pt x="11360" y="3499"/>
                      <a:pt x="11840" y="3137"/>
                    </a:cubicBezTo>
                    <a:cubicBezTo>
                      <a:pt x="12160" y="2896"/>
                      <a:pt x="12640" y="2655"/>
                      <a:pt x="12960" y="2413"/>
                    </a:cubicBezTo>
                    <a:cubicBezTo>
                      <a:pt x="13440" y="2172"/>
                      <a:pt x="13920" y="1931"/>
                      <a:pt x="14240" y="1810"/>
                    </a:cubicBezTo>
                    <a:cubicBezTo>
                      <a:pt x="14720" y="1569"/>
                      <a:pt x="15200" y="1448"/>
                      <a:pt x="15520" y="1207"/>
                    </a:cubicBezTo>
                    <a:cubicBezTo>
                      <a:pt x="16000" y="1086"/>
                      <a:pt x="16320" y="965"/>
                      <a:pt x="16800" y="845"/>
                    </a:cubicBezTo>
                    <a:cubicBezTo>
                      <a:pt x="17120" y="724"/>
                      <a:pt x="17600" y="603"/>
                      <a:pt x="17920" y="483"/>
                    </a:cubicBezTo>
                    <a:cubicBezTo>
                      <a:pt x="18240" y="362"/>
                      <a:pt x="18560" y="362"/>
                      <a:pt x="18880" y="241"/>
                    </a:cubicBezTo>
                    <a:cubicBezTo>
                      <a:pt x="19200" y="241"/>
                      <a:pt x="19520" y="241"/>
                      <a:pt x="19840" y="121"/>
                    </a:cubicBezTo>
                    <a:cubicBezTo>
                      <a:pt x="20320" y="121"/>
                      <a:pt x="20800" y="0"/>
                      <a:pt x="21120" y="0"/>
                    </a:cubicBezTo>
                    <a:cubicBezTo>
                      <a:pt x="21280" y="0"/>
                      <a:pt x="21440" y="0"/>
                      <a:pt x="21440" y="0"/>
                    </a:cubicBezTo>
                    <a:cubicBezTo>
                      <a:pt x="21600" y="1448"/>
                      <a:pt x="21600" y="1448"/>
                      <a:pt x="21600" y="1448"/>
                    </a:cubicBezTo>
                    <a:cubicBezTo>
                      <a:pt x="21600" y="1448"/>
                      <a:pt x="21120" y="1448"/>
                      <a:pt x="20160" y="1448"/>
                    </a:cubicBezTo>
                    <a:cubicBezTo>
                      <a:pt x="19840" y="1569"/>
                      <a:pt x="19680" y="1569"/>
                      <a:pt x="19360" y="1569"/>
                    </a:cubicBezTo>
                    <a:cubicBezTo>
                      <a:pt x="19040" y="1689"/>
                      <a:pt x="18720" y="1689"/>
                      <a:pt x="18400" y="1810"/>
                    </a:cubicBezTo>
                    <a:cubicBezTo>
                      <a:pt x="18080" y="1810"/>
                      <a:pt x="17760" y="1931"/>
                      <a:pt x="17440" y="2051"/>
                    </a:cubicBezTo>
                    <a:cubicBezTo>
                      <a:pt x="16960" y="2051"/>
                      <a:pt x="16640" y="2172"/>
                      <a:pt x="16320" y="2293"/>
                    </a:cubicBezTo>
                    <a:cubicBezTo>
                      <a:pt x="15840" y="2534"/>
                      <a:pt x="15520" y="2655"/>
                      <a:pt x="15040" y="2775"/>
                    </a:cubicBezTo>
                    <a:cubicBezTo>
                      <a:pt x="14720" y="2896"/>
                      <a:pt x="14240" y="3137"/>
                      <a:pt x="13920" y="3379"/>
                    </a:cubicBezTo>
                    <a:cubicBezTo>
                      <a:pt x="13440" y="3499"/>
                      <a:pt x="13120" y="3741"/>
                      <a:pt x="12640" y="3982"/>
                    </a:cubicBezTo>
                    <a:cubicBezTo>
                      <a:pt x="12320" y="4223"/>
                      <a:pt x="11840" y="4465"/>
                      <a:pt x="11520" y="4706"/>
                    </a:cubicBezTo>
                    <a:cubicBezTo>
                      <a:pt x="10720" y="5309"/>
                      <a:pt x="9920" y="5913"/>
                      <a:pt x="9120" y="6516"/>
                    </a:cubicBezTo>
                    <a:cubicBezTo>
                      <a:pt x="8480" y="7240"/>
                      <a:pt x="7840" y="7964"/>
                      <a:pt x="7200" y="8688"/>
                    </a:cubicBezTo>
                    <a:cubicBezTo>
                      <a:pt x="4480" y="11584"/>
                      <a:pt x="2720" y="14842"/>
                      <a:pt x="1600" y="17377"/>
                    </a:cubicBezTo>
                    <a:cubicBezTo>
                      <a:pt x="480" y="19911"/>
                      <a:pt x="0" y="21600"/>
                      <a:pt x="0" y="21600"/>
                    </a:cubicBezTo>
                    <a:close/>
                  </a:path>
                </a:pathLst>
              </a:custGeom>
              <a:solidFill>
                <a:srgbClr val="44B549"/>
              </a:solidFill>
              <a:ln w="12700" cap="flat">
                <a:noFill/>
                <a:miter lim="400000"/>
              </a:ln>
              <a:effectLst/>
            </p:spPr>
            <p:txBody>
              <a:bodyPr wrap="square" lIns="45719" tIns="45719" rIns="45719" bIns="45719" numCol="1" anchor="ctr">
                <a:noAutofit/>
              </a:bodyPr>
              <a:lstStyle/>
              <a:p>
                <a:endParaRPr/>
              </a:p>
            </p:txBody>
          </p:sp>
        </p:grpSp>
      </p:grpSp>
      <p:grpSp>
        <p:nvGrpSpPr>
          <p:cNvPr id="258" name="Csoportosítás"/>
          <p:cNvGrpSpPr/>
          <p:nvPr/>
        </p:nvGrpSpPr>
        <p:grpSpPr>
          <a:xfrm>
            <a:off x="7700784" y="3110894"/>
            <a:ext cx="981983" cy="1304602"/>
            <a:chOff x="0" y="0"/>
            <a:chExt cx="981982" cy="1304600"/>
          </a:xfrm>
        </p:grpSpPr>
        <p:grpSp>
          <p:nvGrpSpPr>
            <p:cNvPr id="256" name="Csoportosítás"/>
            <p:cNvGrpSpPr/>
            <p:nvPr/>
          </p:nvGrpSpPr>
          <p:grpSpPr>
            <a:xfrm>
              <a:off x="-1" y="0"/>
              <a:ext cx="981983" cy="1062050"/>
              <a:chOff x="0" y="0"/>
              <a:chExt cx="981981" cy="1062049"/>
            </a:xfrm>
          </p:grpSpPr>
          <p:sp>
            <p:nvSpPr>
              <p:cNvPr id="249" name="Alakzat"/>
              <p:cNvSpPr/>
              <p:nvPr/>
            </p:nvSpPr>
            <p:spPr>
              <a:xfrm>
                <a:off x="36224" y="-1"/>
                <a:ext cx="216823" cy="367362"/>
              </a:xfrm>
              <a:custGeom>
                <a:avLst/>
                <a:gdLst/>
                <a:ahLst/>
                <a:cxnLst>
                  <a:cxn ang="0">
                    <a:pos x="wd2" y="hd2"/>
                  </a:cxn>
                  <a:cxn ang="5400000">
                    <a:pos x="wd2" y="hd2"/>
                  </a:cxn>
                  <a:cxn ang="10800000">
                    <a:pos x="wd2" y="hd2"/>
                  </a:cxn>
                  <a:cxn ang="16200000">
                    <a:pos x="wd2" y="hd2"/>
                  </a:cxn>
                </a:cxnLst>
                <a:rect l="0" t="0" r="r" b="b"/>
                <a:pathLst>
                  <a:path w="19309" h="21600" extrusionOk="0">
                    <a:moveTo>
                      <a:pt x="9179" y="21600"/>
                    </a:moveTo>
                    <a:cubicBezTo>
                      <a:pt x="6835" y="19279"/>
                      <a:pt x="5156" y="16310"/>
                      <a:pt x="4586" y="13006"/>
                    </a:cubicBezTo>
                    <a:cubicBezTo>
                      <a:pt x="3953" y="9305"/>
                      <a:pt x="4808" y="5813"/>
                      <a:pt x="6740" y="3053"/>
                    </a:cubicBezTo>
                    <a:cubicBezTo>
                      <a:pt x="5188" y="5688"/>
                      <a:pt x="4523" y="8845"/>
                      <a:pt x="5093" y="12211"/>
                    </a:cubicBezTo>
                    <a:cubicBezTo>
                      <a:pt x="5726" y="15912"/>
                      <a:pt x="7753" y="19174"/>
                      <a:pt x="10572" y="21600"/>
                    </a:cubicBezTo>
                    <a:cubicBezTo>
                      <a:pt x="10667" y="21600"/>
                      <a:pt x="10794" y="21600"/>
                      <a:pt x="10921" y="21579"/>
                    </a:cubicBezTo>
                    <a:cubicBezTo>
                      <a:pt x="16178" y="21203"/>
                      <a:pt x="19947" y="17690"/>
                      <a:pt x="19219" y="13759"/>
                    </a:cubicBezTo>
                    <a:cubicBezTo>
                      <a:pt x="18205" y="8469"/>
                      <a:pt x="6740" y="4558"/>
                      <a:pt x="9242" y="0"/>
                    </a:cubicBezTo>
                    <a:cubicBezTo>
                      <a:pt x="9242" y="0"/>
                      <a:pt x="-1653" y="5269"/>
                      <a:pt x="216" y="15181"/>
                    </a:cubicBezTo>
                    <a:cubicBezTo>
                      <a:pt x="849" y="18652"/>
                      <a:pt x="4650" y="21307"/>
                      <a:pt x="9179" y="21600"/>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50" name="Alakzat"/>
              <p:cNvSpPr/>
              <p:nvPr/>
            </p:nvSpPr>
            <p:spPr>
              <a:xfrm>
                <a:off x="0" y="417156"/>
                <a:ext cx="201844" cy="186219"/>
              </a:xfrm>
              <a:custGeom>
                <a:avLst/>
                <a:gdLst/>
                <a:ahLst/>
                <a:cxnLst>
                  <a:cxn ang="0">
                    <a:pos x="wd2" y="hd2"/>
                  </a:cxn>
                  <a:cxn ang="5400000">
                    <a:pos x="wd2" y="hd2"/>
                  </a:cxn>
                  <a:cxn ang="10800000">
                    <a:pos x="wd2" y="hd2"/>
                  </a:cxn>
                  <a:cxn ang="16200000">
                    <a:pos x="wd2" y="hd2"/>
                  </a:cxn>
                </a:cxnLst>
                <a:rect l="0" t="0" r="r" b="b"/>
                <a:pathLst>
                  <a:path w="20802" h="18566" extrusionOk="0">
                    <a:moveTo>
                      <a:pt x="0" y="371"/>
                    </a:moveTo>
                    <a:cubicBezTo>
                      <a:pt x="5363" y="2180"/>
                      <a:pt x="3343" y="11579"/>
                      <a:pt x="7678" y="15942"/>
                    </a:cubicBezTo>
                    <a:cubicBezTo>
                      <a:pt x="10873" y="19134"/>
                      <a:pt x="15906" y="19453"/>
                      <a:pt x="18808" y="16686"/>
                    </a:cubicBezTo>
                    <a:cubicBezTo>
                      <a:pt x="18882" y="16651"/>
                      <a:pt x="18918" y="16580"/>
                      <a:pt x="18992" y="16509"/>
                    </a:cubicBezTo>
                    <a:cubicBezTo>
                      <a:pt x="18147" y="13140"/>
                      <a:pt x="16163" y="9664"/>
                      <a:pt x="13114" y="6649"/>
                    </a:cubicBezTo>
                    <a:cubicBezTo>
                      <a:pt x="10359" y="3953"/>
                      <a:pt x="7163" y="2074"/>
                      <a:pt x="4004" y="1116"/>
                    </a:cubicBezTo>
                    <a:cubicBezTo>
                      <a:pt x="7457" y="1967"/>
                      <a:pt x="11020" y="3918"/>
                      <a:pt x="14106" y="6933"/>
                    </a:cubicBezTo>
                    <a:cubicBezTo>
                      <a:pt x="16824" y="9628"/>
                      <a:pt x="18698" y="12679"/>
                      <a:pt x="19653" y="15693"/>
                    </a:cubicBezTo>
                    <a:cubicBezTo>
                      <a:pt x="21600" y="12891"/>
                      <a:pt x="21049" y="8777"/>
                      <a:pt x="18184" y="5940"/>
                    </a:cubicBezTo>
                    <a:cubicBezTo>
                      <a:pt x="10102" y="-2147"/>
                      <a:pt x="0" y="371"/>
                      <a:pt x="0" y="371"/>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51" name="Alakzat"/>
              <p:cNvSpPr/>
              <p:nvPr/>
            </p:nvSpPr>
            <p:spPr>
              <a:xfrm>
                <a:off x="238229" y="321119"/>
                <a:ext cx="224504" cy="170314"/>
              </a:xfrm>
              <a:custGeom>
                <a:avLst/>
                <a:gdLst/>
                <a:ahLst/>
                <a:cxnLst>
                  <a:cxn ang="0">
                    <a:pos x="wd2" y="hd2"/>
                  </a:cxn>
                  <a:cxn ang="5400000">
                    <a:pos x="wd2" y="hd2"/>
                  </a:cxn>
                  <a:cxn ang="10800000">
                    <a:pos x="wd2" y="hd2"/>
                  </a:cxn>
                  <a:cxn ang="16200000">
                    <a:pos x="wd2" y="hd2"/>
                  </a:cxn>
                </a:cxnLst>
                <a:rect l="0" t="0" r="r" b="b"/>
                <a:pathLst>
                  <a:path w="20800" h="17752" extrusionOk="0">
                    <a:moveTo>
                      <a:pt x="750" y="13855"/>
                    </a:moveTo>
                    <a:cubicBezTo>
                      <a:pt x="1970" y="10955"/>
                      <a:pt x="4015" y="8092"/>
                      <a:pt x="6851" y="5787"/>
                    </a:cubicBezTo>
                    <a:cubicBezTo>
                      <a:pt x="10016" y="3185"/>
                      <a:pt x="13578" y="1698"/>
                      <a:pt x="16942" y="1326"/>
                    </a:cubicBezTo>
                    <a:cubicBezTo>
                      <a:pt x="13875" y="1847"/>
                      <a:pt x="10643" y="3297"/>
                      <a:pt x="7774" y="5639"/>
                    </a:cubicBezTo>
                    <a:cubicBezTo>
                      <a:pt x="4608" y="8241"/>
                      <a:pt x="2432" y="11476"/>
                      <a:pt x="1311" y="14784"/>
                    </a:cubicBezTo>
                    <a:cubicBezTo>
                      <a:pt x="1376" y="14859"/>
                      <a:pt x="1409" y="14933"/>
                      <a:pt x="1475" y="15007"/>
                    </a:cubicBezTo>
                    <a:cubicBezTo>
                      <a:pt x="3982" y="18279"/>
                      <a:pt x="8796" y="18688"/>
                      <a:pt x="12094" y="15900"/>
                    </a:cubicBezTo>
                    <a:cubicBezTo>
                      <a:pt x="16579" y="12145"/>
                      <a:pt x="15524" y="2218"/>
                      <a:pt x="20800" y="1178"/>
                    </a:cubicBezTo>
                    <a:cubicBezTo>
                      <a:pt x="20800" y="1178"/>
                      <a:pt x="11435" y="-2912"/>
                      <a:pt x="3058" y="4152"/>
                    </a:cubicBezTo>
                    <a:cubicBezTo>
                      <a:pt x="90" y="6643"/>
                      <a:pt x="-800" y="10695"/>
                      <a:pt x="750" y="13855"/>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52" name="Alakzat"/>
              <p:cNvSpPr/>
              <p:nvPr/>
            </p:nvSpPr>
            <p:spPr>
              <a:xfrm>
                <a:off x="490991" y="461556"/>
                <a:ext cx="157635" cy="181337"/>
              </a:xfrm>
              <a:custGeom>
                <a:avLst/>
                <a:gdLst/>
                <a:ahLst/>
                <a:cxnLst>
                  <a:cxn ang="0">
                    <a:pos x="wd2" y="hd2"/>
                  </a:cxn>
                  <a:cxn ang="5400000">
                    <a:pos x="wd2" y="hd2"/>
                  </a:cxn>
                  <a:cxn ang="10800000">
                    <a:pos x="wd2" y="hd2"/>
                  </a:cxn>
                  <a:cxn ang="16200000">
                    <a:pos x="wd2" y="hd2"/>
                  </a:cxn>
                </a:cxnLst>
                <a:rect l="0" t="0" r="r" b="b"/>
                <a:pathLst>
                  <a:path w="20656" h="20535" extrusionOk="0">
                    <a:moveTo>
                      <a:pt x="3936" y="16291"/>
                    </a:moveTo>
                    <a:cubicBezTo>
                      <a:pt x="6653" y="20072"/>
                      <a:pt x="12323" y="21600"/>
                      <a:pt x="16540" y="19750"/>
                    </a:cubicBezTo>
                    <a:cubicBezTo>
                      <a:pt x="16633" y="19709"/>
                      <a:pt x="16727" y="19669"/>
                      <a:pt x="16821" y="19589"/>
                    </a:cubicBezTo>
                    <a:cubicBezTo>
                      <a:pt x="16915" y="16291"/>
                      <a:pt x="15696" y="12550"/>
                      <a:pt x="13119" y="9050"/>
                    </a:cubicBezTo>
                    <a:cubicBezTo>
                      <a:pt x="10777" y="5832"/>
                      <a:pt x="7684" y="3298"/>
                      <a:pt x="4404" y="1649"/>
                    </a:cubicBezTo>
                    <a:cubicBezTo>
                      <a:pt x="8106" y="3258"/>
                      <a:pt x="11573" y="5993"/>
                      <a:pt x="14150" y="9533"/>
                    </a:cubicBezTo>
                    <a:cubicBezTo>
                      <a:pt x="16493" y="12670"/>
                      <a:pt x="17664" y="15969"/>
                      <a:pt x="17852" y="19026"/>
                    </a:cubicBezTo>
                    <a:cubicBezTo>
                      <a:pt x="20944" y="16894"/>
                      <a:pt x="21600" y="12952"/>
                      <a:pt x="19210" y="9613"/>
                    </a:cubicBezTo>
                    <a:cubicBezTo>
                      <a:pt x="12416" y="80"/>
                      <a:pt x="0" y="0"/>
                      <a:pt x="0" y="0"/>
                    </a:cubicBezTo>
                    <a:cubicBezTo>
                      <a:pt x="5623" y="2977"/>
                      <a:pt x="328" y="11222"/>
                      <a:pt x="3936" y="16291"/>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53" name="Alakzat"/>
              <p:cNvSpPr/>
              <p:nvPr/>
            </p:nvSpPr>
            <p:spPr>
              <a:xfrm>
                <a:off x="660069" y="328917"/>
                <a:ext cx="238316" cy="227418"/>
              </a:xfrm>
              <a:custGeom>
                <a:avLst/>
                <a:gdLst/>
                <a:ahLst/>
                <a:cxnLst>
                  <a:cxn ang="0">
                    <a:pos x="wd2" y="hd2"/>
                  </a:cxn>
                  <a:cxn ang="5400000">
                    <a:pos x="wd2" y="hd2"/>
                  </a:cxn>
                  <a:cxn ang="10800000">
                    <a:pos x="wd2" y="hd2"/>
                  </a:cxn>
                  <a:cxn ang="16200000">
                    <a:pos x="wd2" y="hd2"/>
                  </a:cxn>
                </a:cxnLst>
                <a:rect l="0" t="0" r="r" b="b"/>
                <a:pathLst>
                  <a:path w="20818" h="18708" extrusionOk="0">
                    <a:moveTo>
                      <a:pt x="6677" y="7178"/>
                    </a:moveTo>
                    <a:cubicBezTo>
                      <a:pt x="9692" y="4109"/>
                      <a:pt x="13266" y="2063"/>
                      <a:pt x="16778" y="1098"/>
                    </a:cubicBezTo>
                    <a:cubicBezTo>
                      <a:pt x="13608" y="2150"/>
                      <a:pt x="10406" y="4109"/>
                      <a:pt x="7640" y="6885"/>
                    </a:cubicBezTo>
                    <a:cubicBezTo>
                      <a:pt x="4657" y="9925"/>
                      <a:pt x="2730" y="13462"/>
                      <a:pt x="1984" y="16794"/>
                    </a:cubicBezTo>
                    <a:cubicBezTo>
                      <a:pt x="2046" y="16852"/>
                      <a:pt x="2108" y="16940"/>
                      <a:pt x="2202" y="16998"/>
                    </a:cubicBezTo>
                    <a:cubicBezTo>
                      <a:pt x="5247" y="19629"/>
                      <a:pt x="10344" y="19191"/>
                      <a:pt x="13514" y="15917"/>
                    </a:cubicBezTo>
                    <a:cubicBezTo>
                      <a:pt x="17741" y="11474"/>
                      <a:pt x="15410" y="2209"/>
                      <a:pt x="20818" y="280"/>
                    </a:cubicBezTo>
                    <a:cubicBezTo>
                      <a:pt x="20818" y="280"/>
                      <a:pt x="10469" y="-1971"/>
                      <a:pt x="2481" y="6301"/>
                    </a:cubicBezTo>
                    <a:cubicBezTo>
                      <a:pt x="-347" y="9224"/>
                      <a:pt x="-782" y="13286"/>
                      <a:pt x="1300" y="16034"/>
                    </a:cubicBezTo>
                    <a:cubicBezTo>
                      <a:pt x="2171" y="12994"/>
                      <a:pt x="3973" y="9896"/>
                      <a:pt x="6677" y="7178"/>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54" name="Alakzat"/>
              <p:cNvSpPr/>
              <p:nvPr/>
            </p:nvSpPr>
            <p:spPr>
              <a:xfrm>
                <a:off x="687711" y="600621"/>
                <a:ext cx="294271" cy="173157"/>
              </a:xfrm>
              <a:custGeom>
                <a:avLst/>
                <a:gdLst/>
                <a:ahLst/>
                <a:cxnLst>
                  <a:cxn ang="0">
                    <a:pos x="wd2" y="hd2"/>
                  </a:cxn>
                  <a:cxn ang="5400000">
                    <a:pos x="wd2" y="hd2"/>
                  </a:cxn>
                  <a:cxn ang="10800000">
                    <a:pos x="wd2" y="hd2"/>
                  </a:cxn>
                  <a:cxn ang="16200000">
                    <a:pos x="wd2" y="hd2"/>
                  </a:cxn>
                </a:cxnLst>
                <a:rect l="0" t="0" r="r" b="b"/>
                <a:pathLst>
                  <a:path w="21593" h="20233" extrusionOk="0">
                    <a:moveTo>
                      <a:pt x="6820" y="64"/>
                    </a:moveTo>
                    <a:cubicBezTo>
                      <a:pt x="3302" y="398"/>
                      <a:pt x="514" y="4193"/>
                      <a:pt x="71" y="8905"/>
                    </a:cubicBezTo>
                    <a:cubicBezTo>
                      <a:pt x="2468" y="6653"/>
                      <a:pt x="5491" y="5152"/>
                      <a:pt x="8800" y="4860"/>
                    </a:cubicBezTo>
                    <a:cubicBezTo>
                      <a:pt x="12526" y="4568"/>
                      <a:pt x="15965" y="5777"/>
                      <a:pt x="18649" y="8071"/>
                    </a:cubicBezTo>
                    <a:cubicBezTo>
                      <a:pt x="16069" y="6194"/>
                      <a:pt x="12943" y="5193"/>
                      <a:pt x="9581" y="5485"/>
                    </a:cubicBezTo>
                    <a:cubicBezTo>
                      <a:pt x="5855" y="5819"/>
                      <a:pt x="2520" y="7612"/>
                      <a:pt x="19" y="10364"/>
                    </a:cubicBezTo>
                    <a:cubicBezTo>
                      <a:pt x="-7" y="10489"/>
                      <a:pt x="-7" y="10614"/>
                      <a:pt x="19" y="10739"/>
                    </a:cubicBezTo>
                    <a:cubicBezTo>
                      <a:pt x="201" y="16285"/>
                      <a:pt x="3563" y="20622"/>
                      <a:pt x="7497" y="20205"/>
                    </a:cubicBezTo>
                    <a:cubicBezTo>
                      <a:pt x="12786" y="19621"/>
                      <a:pt x="17138" y="7946"/>
                      <a:pt x="21593" y="10990"/>
                    </a:cubicBezTo>
                    <a:cubicBezTo>
                      <a:pt x="21593" y="10990"/>
                      <a:pt x="16747" y="-978"/>
                      <a:pt x="6820" y="64"/>
                    </a:cubicBezTo>
                    <a:close/>
                  </a:path>
                </a:pathLst>
              </a:custGeom>
              <a:solidFill>
                <a:srgbClr val="66BB6A"/>
              </a:solidFill>
              <a:ln w="12700" cap="flat">
                <a:noFill/>
                <a:miter lim="400000"/>
              </a:ln>
              <a:effectLst/>
            </p:spPr>
            <p:txBody>
              <a:bodyPr wrap="square" lIns="45719" tIns="45719" rIns="45719" bIns="45719" numCol="1" anchor="ctr">
                <a:noAutofit/>
              </a:bodyPr>
              <a:lstStyle/>
              <a:p>
                <a:endParaRPr/>
              </a:p>
            </p:txBody>
          </p:sp>
          <p:sp>
            <p:nvSpPr>
              <p:cNvPr id="255" name="Alakzat"/>
              <p:cNvSpPr/>
              <p:nvPr/>
            </p:nvSpPr>
            <p:spPr>
              <a:xfrm>
                <a:off x="169551" y="405039"/>
                <a:ext cx="513364" cy="657011"/>
              </a:xfrm>
              <a:custGeom>
                <a:avLst/>
                <a:gdLst/>
                <a:ahLst/>
                <a:cxnLst>
                  <a:cxn ang="0">
                    <a:pos x="wd2" y="hd2"/>
                  </a:cxn>
                  <a:cxn ang="5400000">
                    <a:pos x="wd2" y="hd2"/>
                  </a:cxn>
                  <a:cxn ang="10800000">
                    <a:pos x="wd2" y="hd2"/>
                  </a:cxn>
                  <a:cxn ang="16200000">
                    <a:pos x="wd2" y="hd2"/>
                  </a:cxn>
                </a:cxnLst>
                <a:rect l="0" t="0" r="r" b="b"/>
                <a:pathLst>
                  <a:path w="21600" h="21600" extrusionOk="0">
                    <a:moveTo>
                      <a:pt x="12987" y="21354"/>
                    </a:moveTo>
                    <a:cubicBezTo>
                      <a:pt x="12987" y="21343"/>
                      <a:pt x="12987" y="21331"/>
                      <a:pt x="12987" y="21319"/>
                    </a:cubicBezTo>
                    <a:cubicBezTo>
                      <a:pt x="12987" y="21296"/>
                      <a:pt x="12987" y="21261"/>
                      <a:pt x="12987" y="21237"/>
                    </a:cubicBezTo>
                    <a:cubicBezTo>
                      <a:pt x="12972" y="21179"/>
                      <a:pt x="12972" y="21121"/>
                      <a:pt x="12972" y="21074"/>
                    </a:cubicBezTo>
                    <a:cubicBezTo>
                      <a:pt x="12972" y="21074"/>
                      <a:pt x="12972" y="21062"/>
                      <a:pt x="12972" y="21062"/>
                    </a:cubicBezTo>
                    <a:cubicBezTo>
                      <a:pt x="12972" y="20852"/>
                      <a:pt x="12957" y="20618"/>
                      <a:pt x="12957" y="20395"/>
                    </a:cubicBezTo>
                    <a:cubicBezTo>
                      <a:pt x="12957" y="20395"/>
                      <a:pt x="12957" y="20395"/>
                      <a:pt x="12957" y="20395"/>
                    </a:cubicBezTo>
                    <a:cubicBezTo>
                      <a:pt x="12912" y="19472"/>
                      <a:pt x="12807" y="18536"/>
                      <a:pt x="12612" y="17612"/>
                    </a:cubicBezTo>
                    <a:cubicBezTo>
                      <a:pt x="12538" y="17285"/>
                      <a:pt x="12463" y="16946"/>
                      <a:pt x="12358" y="16618"/>
                    </a:cubicBezTo>
                    <a:cubicBezTo>
                      <a:pt x="12343" y="16560"/>
                      <a:pt x="12328" y="16513"/>
                      <a:pt x="12298" y="16454"/>
                    </a:cubicBezTo>
                    <a:cubicBezTo>
                      <a:pt x="12373" y="16396"/>
                      <a:pt x="12433" y="16349"/>
                      <a:pt x="12493" y="16302"/>
                    </a:cubicBezTo>
                    <a:cubicBezTo>
                      <a:pt x="12523" y="16267"/>
                      <a:pt x="12568" y="16244"/>
                      <a:pt x="12612" y="16209"/>
                    </a:cubicBezTo>
                    <a:cubicBezTo>
                      <a:pt x="12792" y="16057"/>
                      <a:pt x="12987" y="15905"/>
                      <a:pt x="13182" y="15753"/>
                    </a:cubicBezTo>
                    <a:cubicBezTo>
                      <a:pt x="13257" y="15694"/>
                      <a:pt x="13331" y="15624"/>
                      <a:pt x="13406" y="15566"/>
                    </a:cubicBezTo>
                    <a:cubicBezTo>
                      <a:pt x="14170" y="14969"/>
                      <a:pt x="14934" y="14349"/>
                      <a:pt x="15698" y="13718"/>
                    </a:cubicBezTo>
                    <a:cubicBezTo>
                      <a:pt x="15698" y="13718"/>
                      <a:pt x="15698" y="13718"/>
                      <a:pt x="15698" y="13718"/>
                    </a:cubicBezTo>
                    <a:cubicBezTo>
                      <a:pt x="15728" y="13694"/>
                      <a:pt x="15743" y="13683"/>
                      <a:pt x="15758" y="13659"/>
                    </a:cubicBezTo>
                    <a:cubicBezTo>
                      <a:pt x="15803" y="13624"/>
                      <a:pt x="15848" y="13589"/>
                      <a:pt x="15893" y="13554"/>
                    </a:cubicBezTo>
                    <a:cubicBezTo>
                      <a:pt x="15908" y="13542"/>
                      <a:pt x="15923" y="13531"/>
                      <a:pt x="15938" y="13507"/>
                    </a:cubicBezTo>
                    <a:cubicBezTo>
                      <a:pt x="15938" y="13507"/>
                      <a:pt x="15938" y="13507"/>
                      <a:pt x="15938" y="13507"/>
                    </a:cubicBezTo>
                    <a:cubicBezTo>
                      <a:pt x="16372" y="13145"/>
                      <a:pt x="16807" y="12771"/>
                      <a:pt x="17226" y="12385"/>
                    </a:cubicBezTo>
                    <a:cubicBezTo>
                      <a:pt x="17226" y="12385"/>
                      <a:pt x="17226" y="12385"/>
                      <a:pt x="17226" y="12373"/>
                    </a:cubicBezTo>
                    <a:cubicBezTo>
                      <a:pt x="18529" y="11180"/>
                      <a:pt x="19683" y="9905"/>
                      <a:pt x="20492" y="8514"/>
                    </a:cubicBezTo>
                    <a:cubicBezTo>
                      <a:pt x="20492" y="8502"/>
                      <a:pt x="20492" y="8490"/>
                      <a:pt x="20507" y="8479"/>
                    </a:cubicBezTo>
                    <a:cubicBezTo>
                      <a:pt x="20507" y="8479"/>
                      <a:pt x="20507" y="8467"/>
                      <a:pt x="20507" y="8467"/>
                    </a:cubicBezTo>
                    <a:cubicBezTo>
                      <a:pt x="20521" y="8455"/>
                      <a:pt x="20521" y="8444"/>
                      <a:pt x="20536" y="8432"/>
                    </a:cubicBezTo>
                    <a:cubicBezTo>
                      <a:pt x="20536" y="8432"/>
                      <a:pt x="20536" y="8420"/>
                      <a:pt x="20536" y="8420"/>
                    </a:cubicBezTo>
                    <a:cubicBezTo>
                      <a:pt x="20551" y="8385"/>
                      <a:pt x="20581" y="8350"/>
                      <a:pt x="20596" y="8303"/>
                    </a:cubicBezTo>
                    <a:cubicBezTo>
                      <a:pt x="20596" y="8303"/>
                      <a:pt x="20596" y="8303"/>
                      <a:pt x="20596" y="8303"/>
                    </a:cubicBezTo>
                    <a:cubicBezTo>
                      <a:pt x="20596" y="8303"/>
                      <a:pt x="20611" y="8291"/>
                      <a:pt x="20611" y="8280"/>
                    </a:cubicBezTo>
                    <a:cubicBezTo>
                      <a:pt x="20611" y="8280"/>
                      <a:pt x="20611" y="8280"/>
                      <a:pt x="20611" y="8280"/>
                    </a:cubicBezTo>
                    <a:cubicBezTo>
                      <a:pt x="20641" y="8233"/>
                      <a:pt x="20656" y="8186"/>
                      <a:pt x="20686" y="8139"/>
                    </a:cubicBezTo>
                    <a:cubicBezTo>
                      <a:pt x="20746" y="8034"/>
                      <a:pt x="20806" y="7917"/>
                      <a:pt x="20851" y="7800"/>
                    </a:cubicBezTo>
                    <a:cubicBezTo>
                      <a:pt x="20851" y="7789"/>
                      <a:pt x="20866" y="7789"/>
                      <a:pt x="20866" y="7789"/>
                    </a:cubicBezTo>
                    <a:cubicBezTo>
                      <a:pt x="20866" y="7789"/>
                      <a:pt x="20866" y="7789"/>
                      <a:pt x="20866" y="7789"/>
                    </a:cubicBezTo>
                    <a:cubicBezTo>
                      <a:pt x="20971" y="7555"/>
                      <a:pt x="21076" y="7309"/>
                      <a:pt x="21166" y="7064"/>
                    </a:cubicBezTo>
                    <a:cubicBezTo>
                      <a:pt x="21166" y="7064"/>
                      <a:pt x="21166" y="7064"/>
                      <a:pt x="21166" y="7064"/>
                    </a:cubicBezTo>
                    <a:cubicBezTo>
                      <a:pt x="21166" y="7040"/>
                      <a:pt x="21181" y="7028"/>
                      <a:pt x="21181" y="7005"/>
                    </a:cubicBezTo>
                    <a:cubicBezTo>
                      <a:pt x="21196" y="6958"/>
                      <a:pt x="21211" y="6900"/>
                      <a:pt x="21226" y="6853"/>
                    </a:cubicBezTo>
                    <a:cubicBezTo>
                      <a:pt x="21255" y="6771"/>
                      <a:pt x="21285" y="6701"/>
                      <a:pt x="21300" y="6631"/>
                    </a:cubicBezTo>
                    <a:cubicBezTo>
                      <a:pt x="21300" y="6631"/>
                      <a:pt x="21300" y="6631"/>
                      <a:pt x="21300" y="6631"/>
                    </a:cubicBezTo>
                    <a:cubicBezTo>
                      <a:pt x="21345" y="6467"/>
                      <a:pt x="21390" y="6303"/>
                      <a:pt x="21435" y="6151"/>
                    </a:cubicBezTo>
                    <a:cubicBezTo>
                      <a:pt x="21435" y="6116"/>
                      <a:pt x="21450" y="6081"/>
                      <a:pt x="21450" y="6058"/>
                    </a:cubicBezTo>
                    <a:cubicBezTo>
                      <a:pt x="21525" y="5707"/>
                      <a:pt x="21585" y="5344"/>
                      <a:pt x="21600" y="4982"/>
                    </a:cubicBezTo>
                    <a:cubicBezTo>
                      <a:pt x="21480" y="5567"/>
                      <a:pt x="21300" y="6128"/>
                      <a:pt x="21061" y="6654"/>
                    </a:cubicBezTo>
                    <a:cubicBezTo>
                      <a:pt x="21001" y="6771"/>
                      <a:pt x="20941" y="6888"/>
                      <a:pt x="20881" y="7005"/>
                    </a:cubicBezTo>
                    <a:cubicBezTo>
                      <a:pt x="19982" y="8771"/>
                      <a:pt x="18439" y="10268"/>
                      <a:pt x="16672" y="11613"/>
                    </a:cubicBezTo>
                    <a:cubicBezTo>
                      <a:pt x="16642" y="11636"/>
                      <a:pt x="16612" y="11660"/>
                      <a:pt x="16582" y="11683"/>
                    </a:cubicBezTo>
                    <a:cubicBezTo>
                      <a:pt x="15324" y="12642"/>
                      <a:pt x="13946" y="13519"/>
                      <a:pt x="12598" y="14396"/>
                    </a:cubicBezTo>
                    <a:cubicBezTo>
                      <a:pt x="12298" y="14583"/>
                      <a:pt x="11998" y="14782"/>
                      <a:pt x="11699" y="14969"/>
                    </a:cubicBezTo>
                    <a:cubicBezTo>
                      <a:pt x="11489" y="14513"/>
                      <a:pt x="11264" y="14069"/>
                      <a:pt x="11025" y="13636"/>
                    </a:cubicBezTo>
                    <a:cubicBezTo>
                      <a:pt x="9182" y="10291"/>
                      <a:pt x="6531" y="7391"/>
                      <a:pt x="3895" y="4491"/>
                    </a:cubicBezTo>
                    <a:cubicBezTo>
                      <a:pt x="3850" y="4444"/>
                      <a:pt x="3805" y="4397"/>
                      <a:pt x="3760" y="4339"/>
                    </a:cubicBezTo>
                    <a:cubicBezTo>
                      <a:pt x="3655" y="4233"/>
                      <a:pt x="3550" y="4117"/>
                      <a:pt x="3445" y="4000"/>
                    </a:cubicBezTo>
                    <a:cubicBezTo>
                      <a:pt x="3415" y="3964"/>
                      <a:pt x="3400" y="3941"/>
                      <a:pt x="3370" y="3918"/>
                    </a:cubicBezTo>
                    <a:cubicBezTo>
                      <a:pt x="3101" y="3614"/>
                      <a:pt x="2831" y="3321"/>
                      <a:pt x="2561" y="3017"/>
                    </a:cubicBezTo>
                    <a:cubicBezTo>
                      <a:pt x="2457" y="2912"/>
                      <a:pt x="2367" y="2795"/>
                      <a:pt x="2262" y="2678"/>
                    </a:cubicBezTo>
                    <a:cubicBezTo>
                      <a:pt x="1483" y="1801"/>
                      <a:pt x="719" y="912"/>
                      <a:pt x="0" y="0"/>
                    </a:cubicBezTo>
                    <a:cubicBezTo>
                      <a:pt x="674" y="1017"/>
                      <a:pt x="1393" y="2023"/>
                      <a:pt x="2142" y="3029"/>
                    </a:cubicBezTo>
                    <a:cubicBezTo>
                      <a:pt x="2157" y="3041"/>
                      <a:pt x="2172" y="3052"/>
                      <a:pt x="2172" y="3064"/>
                    </a:cubicBezTo>
                    <a:cubicBezTo>
                      <a:pt x="2771" y="3871"/>
                      <a:pt x="3385" y="4666"/>
                      <a:pt x="3984" y="5461"/>
                    </a:cubicBezTo>
                    <a:cubicBezTo>
                      <a:pt x="3999" y="5473"/>
                      <a:pt x="4014" y="5485"/>
                      <a:pt x="4014" y="5508"/>
                    </a:cubicBezTo>
                    <a:cubicBezTo>
                      <a:pt x="4359" y="5964"/>
                      <a:pt x="4703" y="6420"/>
                      <a:pt x="5048" y="6876"/>
                    </a:cubicBezTo>
                    <a:cubicBezTo>
                      <a:pt x="5123" y="6970"/>
                      <a:pt x="5198" y="7075"/>
                      <a:pt x="5273" y="7169"/>
                    </a:cubicBezTo>
                    <a:cubicBezTo>
                      <a:pt x="5962" y="8104"/>
                      <a:pt x="6636" y="9052"/>
                      <a:pt x="7250" y="9999"/>
                    </a:cubicBezTo>
                    <a:cubicBezTo>
                      <a:pt x="7280" y="10034"/>
                      <a:pt x="7310" y="10081"/>
                      <a:pt x="7325" y="10116"/>
                    </a:cubicBezTo>
                    <a:cubicBezTo>
                      <a:pt x="8538" y="11975"/>
                      <a:pt x="9542" y="13882"/>
                      <a:pt x="10171" y="15881"/>
                    </a:cubicBezTo>
                    <a:cubicBezTo>
                      <a:pt x="10396" y="16595"/>
                      <a:pt x="10530" y="17320"/>
                      <a:pt x="10605" y="18057"/>
                    </a:cubicBezTo>
                    <a:cubicBezTo>
                      <a:pt x="10605" y="18150"/>
                      <a:pt x="10620" y="18244"/>
                      <a:pt x="10620" y="18326"/>
                    </a:cubicBezTo>
                    <a:cubicBezTo>
                      <a:pt x="10665" y="18910"/>
                      <a:pt x="10665" y="19495"/>
                      <a:pt x="10635" y="20091"/>
                    </a:cubicBezTo>
                    <a:cubicBezTo>
                      <a:pt x="10635" y="20103"/>
                      <a:pt x="10635" y="20115"/>
                      <a:pt x="10635" y="20126"/>
                    </a:cubicBezTo>
                    <a:cubicBezTo>
                      <a:pt x="10620" y="20255"/>
                      <a:pt x="10590" y="20735"/>
                      <a:pt x="10545" y="21308"/>
                    </a:cubicBezTo>
                    <a:cubicBezTo>
                      <a:pt x="10545" y="21401"/>
                      <a:pt x="10530" y="21495"/>
                      <a:pt x="10530" y="21600"/>
                    </a:cubicBezTo>
                    <a:cubicBezTo>
                      <a:pt x="12987" y="21600"/>
                      <a:pt x="12987" y="21600"/>
                      <a:pt x="12987" y="21600"/>
                    </a:cubicBezTo>
                    <a:cubicBezTo>
                      <a:pt x="12987" y="21518"/>
                      <a:pt x="12987" y="21436"/>
                      <a:pt x="12987" y="21354"/>
                    </a:cubicBezTo>
                    <a:close/>
                  </a:path>
                </a:pathLst>
              </a:custGeom>
              <a:solidFill>
                <a:srgbClr val="ADB9CA"/>
              </a:solidFill>
              <a:ln w="12700" cap="flat">
                <a:noFill/>
                <a:miter lim="400000"/>
              </a:ln>
              <a:effectLst/>
            </p:spPr>
            <p:txBody>
              <a:bodyPr wrap="square" lIns="45719" tIns="45719" rIns="45719" bIns="45719" numCol="1" anchor="ctr">
                <a:noAutofit/>
              </a:bodyPr>
              <a:lstStyle/>
              <a:p>
                <a:endParaRPr/>
              </a:p>
            </p:txBody>
          </p:sp>
        </p:grpSp>
        <p:sp>
          <p:nvSpPr>
            <p:cNvPr id="257" name="Alakzat"/>
            <p:cNvSpPr/>
            <p:nvPr/>
          </p:nvSpPr>
          <p:spPr>
            <a:xfrm>
              <a:off x="101259" y="983460"/>
              <a:ext cx="625658" cy="321141"/>
            </a:xfrm>
            <a:custGeom>
              <a:avLst/>
              <a:gdLst/>
              <a:ahLst/>
              <a:cxnLst>
                <a:cxn ang="0">
                  <a:pos x="wd2" y="hd2"/>
                </a:cxn>
                <a:cxn ang="5400000">
                  <a:pos x="wd2" y="hd2"/>
                </a:cxn>
                <a:cxn ang="10800000">
                  <a:pos x="wd2" y="hd2"/>
                </a:cxn>
                <a:cxn ang="16200000">
                  <a:pos x="wd2" y="hd2"/>
                </a:cxn>
              </a:cxnLst>
              <a:rect l="0" t="0" r="r" b="b"/>
              <a:pathLst>
                <a:path w="20718" h="20891" extrusionOk="0">
                  <a:moveTo>
                    <a:pt x="0" y="20891"/>
                  </a:moveTo>
                  <a:cubicBezTo>
                    <a:pt x="0" y="20891"/>
                    <a:pt x="224" y="10079"/>
                    <a:pt x="3525" y="7342"/>
                  </a:cubicBezTo>
                  <a:cubicBezTo>
                    <a:pt x="6838" y="4581"/>
                    <a:pt x="8713" y="1611"/>
                    <a:pt x="8713" y="1611"/>
                  </a:cubicBezTo>
                  <a:cubicBezTo>
                    <a:pt x="8713" y="1611"/>
                    <a:pt x="11319" y="-709"/>
                    <a:pt x="12403" y="219"/>
                  </a:cubicBezTo>
                  <a:cubicBezTo>
                    <a:pt x="13488" y="1170"/>
                    <a:pt x="14278" y="4233"/>
                    <a:pt x="15528" y="4488"/>
                  </a:cubicBezTo>
                  <a:cubicBezTo>
                    <a:pt x="16766" y="4720"/>
                    <a:pt x="17697" y="6367"/>
                    <a:pt x="18275" y="8061"/>
                  </a:cubicBezTo>
                  <a:cubicBezTo>
                    <a:pt x="18841" y="9755"/>
                    <a:pt x="21600" y="14024"/>
                    <a:pt x="20433" y="16947"/>
                  </a:cubicBezTo>
                  <a:cubicBezTo>
                    <a:pt x="19266" y="19847"/>
                    <a:pt x="0" y="20891"/>
                    <a:pt x="0" y="20891"/>
                  </a:cubicBezTo>
                  <a:close/>
                </a:path>
              </a:pathLst>
            </a:custGeom>
            <a:solidFill>
              <a:srgbClr val="D6DCE5"/>
            </a:solidFill>
            <a:ln w="12700" cap="flat">
              <a:noFill/>
              <a:miter lim="400000"/>
            </a:ln>
            <a:effectLst/>
          </p:spPr>
          <p:txBody>
            <a:bodyPr wrap="square" lIns="45719" tIns="45719" rIns="45719" bIns="45719" numCol="1" anchor="ctr">
              <a:noAutofit/>
            </a:bodyPr>
            <a:lstStyle/>
            <a:p>
              <a:endParaRPr/>
            </a:p>
          </p:txBody>
        </p:sp>
      </p:grpSp>
      <p:sp>
        <p:nvSpPr>
          <p:cNvPr id="259" name="Lorem ipsum"/>
          <p:cNvSpPr txBox="1"/>
          <p:nvPr/>
        </p:nvSpPr>
        <p:spPr>
          <a:xfrm>
            <a:off x="578542" y="4527228"/>
            <a:ext cx="206645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rgbClr val="000000"/>
                </a:solidFill>
                <a:latin typeface="Montserrat"/>
                <a:ea typeface="Montserrat"/>
                <a:cs typeface="Montserrat"/>
                <a:sym typeface="Montserrat"/>
              </a:defRPr>
            </a:lvl1pPr>
          </a:lstStyle>
          <a:p>
            <a:r>
              <a:rPr lang="hu-HU" dirty="0" smtClean="0"/>
              <a:t>EMMI kezdeményezés</a:t>
            </a:r>
            <a:endParaRPr dirty="0"/>
          </a:p>
        </p:txBody>
      </p:sp>
      <p:sp>
        <p:nvSpPr>
          <p:cNvPr id="260" name="Phasellus euismod erat quis sem imperdiet euismod."/>
          <p:cNvSpPr txBox="1"/>
          <p:nvPr/>
        </p:nvSpPr>
        <p:spPr>
          <a:xfrm>
            <a:off x="578542" y="5242469"/>
            <a:ext cx="2064140"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a:lvl1pPr>
          </a:lstStyle>
          <a:p>
            <a:pPr marL="285750" indent="-285750" algn="l">
              <a:buFont typeface="Arial" panose="020B0604020202020204" pitchFamily="34" charset="0"/>
              <a:buChar char="•"/>
            </a:pPr>
            <a:r>
              <a:rPr lang="hu-HU" dirty="0" smtClean="0"/>
              <a:t>Kárpát-medencei magyarságtudat</a:t>
            </a:r>
          </a:p>
          <a:p>
            <a:pPr marL="285750" indent="-285750" algn="l">
              <a:buFont typeface="Arial" panose="020B0604020202020204" pitchFamily="34" charset="0"/>
              <a:buChar char="•"/>
            </a:pPr>
            <a:r>
              <a:rPr lang="hu-HU" dirty="0"/>
              <a:t>s</a:t>
            </a:r>
            <a:r>
              <a:rPr lang="hu-HU" dirty="0" smtClean="0"/>
              <a:t>zakmai együttműködésének lehetősége </a:t>
            </a:r>
            <a:endParaRPr dirty="0"/>
          </a:p>
        </p:txBody>
      </p:sp>
      <p:sp>
        <p:nvSpPr>
          <p:cNvPr id="261" name="Lorem ipsum"/>
          <p:cNvSpPr txBox="1"/>
          <p:nvPr/>
        </p:nvSpPr>
        <p:spPr>
          <a:xfrm>
            <a:off x="2763104" y="4527227"/>
            <a:ext cx="206645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rgbClr val="000000"/>
                </a:solidFill>
                <a:latin typeface="Montserrat"/>
                <a:ea typeface="Montserrat"/>
                <a:cs typeface="Montserrat"/>
                <a:sym typeface="Montserrat"/>
              </a:defRPr>
            </a:lvl1pPr>
          </a:lstStyle>
          <a:p>
            <a:r>
              <a:rPr lang="hu-HU" dirty="0" smtClean="0"/>
              <a:t>SZIE bekapcsolódás</a:t>
            </a:r>
            <a:endParaRPr dirty="0"/>
          </a:p>
        </p:txBody>
      </p:sp>
      <p:sp>
        <p:nvSpPr>
          <p:cNvPr id="262" name="Phasellus euismod erat quis sem imperdiet euismod."/>
          <p:cNvSpPr txBox="1"/>
          <p:nvPr/>
        </p:nvSpPr>
        <p:spPr>
          <a:xfrm>
            <a:off x="2782140" y="5244452"/>
            <a:ext cx="2064140" cy="1492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a:lvl1pPr>
          </a:lstStyle>
          <a:p>
            <a:pPr marL="285750" indent="-285750" algn="l">
              <a:buFont typeface="Arial" panose="020B0604020202020204" pitchFamily="34" charset="0"/>
              <a:buChar char="•"/>
            </a:pPr>
            <a:r>
              <a:rPr lang="hu-HU" dirty="0" smtClean="0"/>
              <a:t>erős indulás</a:t>
            </a:r>
          </a:p>
          <a:p>
            <a:pPr marL="285750" indent="-285750" algn="l">
              <a:buFont typeface="Arial" panose="020B0604020202020204" pitchFamily="34" charset="0"/>
              <a:buChar char="•"/>
            </a:pPr>
            <a:r>
              <a:rPr lang="hu-HU" dirty="0" smtClean="0"/>
              <a:t>nyitott hallgatók</a:t>
            </a:r>
          </a:p>
          <a:p>
            <a:pPr marL="285750" indent="-285750" algn="l">
              <a:buFont typeface="Arial" panose="020B0604020202020204" pitchFamily="34" charset="0"/>
              <a:buChar char="•"/>
            </a:pPr>
            <a:r>
              <a:rPr lang="hu-HU" dirty="0"/>
              <a:t>h</a:t>
            </a:r>
            <a:r>
              <a:rPr lang="hu-HU" dirty="0" smtClean="0"/>
              <a:t>asznos szakmai időszakok</a:t>
            </a:r>
          </a:p>
          <a:p>
            <a:pPr marL="285750" indent="-285750" algn="l">
              <a:buFont typeface="Arial" panose="020B0604020202020204" pitchFamily="34" charset="0"/>
              <a:buChar char="•"/>
            </a:pPr>
            <a:r>
              <a:rPr lang="hu-HU" dirty="0" smtClean="0"/>
              <a:t>szép élmények, gyönyörű földrajzi környezetben</a:t>
            </a:r>
            <a:endParaRPr dirty="0"/>
          </a:p>
        </p:txBody>
      </p:sp>
      <p:sp>
        <p:nvSpPr>
          <p:cNvPr id="263" name="Lorem ipsum"/>
          <p:cNvSpPr txBox="1"/>
          <p:nvPr/>
        </p:nvSpPr>
        <p:spPr>
          <a:xfrm>
            <a:off x="4829556" y="4518800"/>
            <a:ext cx="206645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rgbClr val="000000"/>
                </a:solidFill>
                <a:latin typeface="Montserrat"/>
                <a:ea typeface="Montserrat"/>
                <a:cs typeface="Montserrat"/>
                <a:sym typeface="Montserrat"/>
              </a:defRPr>
            </a:lvl1pPr>
          </a:lstStyle>
          <a:p>
            <a:r>
              <a:rPr lang="hu-HU" dirty="0" smtClean="0"/>
              <a:t>Mobilitási időszak kiszélesedése</a:t>
            </a:r>
            <a:endParaRPr dirty="0"/>
          </a:p>
        </p:txBody>
      </p:sp>
      <p:sp>
        <p:nvSpPr>
          <p:cNvPr id="264" name="Phasellus euismod erat quis sem imperdiet euismod."/>
          <p:cNvSpPr txBox="1"/>
          <p:nvPr/>
        </p:nvSpPr>
        <p:spPr>
          <a:xfrm>
            <a:off x="4773975" y="5232065"/>
            <a:ext cx="2064140" cy="1292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a:lvl1pPr>
          </a:lstStyle>
          <a:p>
            <a:r>
              <a:rPr lang="hu-HU" dirty="0" smtClean="0"/>
              <a:t>Az eleinte csak egy hónapos, tanulmányút jellegű részképzés kiszélesedése a teljes féléves mobilitás iránti igényre.</a:t>
            </a:r>
            <a:endParaRPr dirty="0"/>
          </a:p>
        </p:txBody>
      </p:sp>
      <p:sp>
        <p:nvSpPr>
          <p:cNvPr id="265" name="Lorem ipsum"/>
          <p:cNvSpPr txBox="1"/>
          <p:nvPr/>
        </p:nvSpPr>
        <p:spPr>
          <a:xfrm>
            <a:off x="9217000" y="4517197"/>
            <a:ext cx="2847678"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a:solidFill>
                  <a:srgbClr val="000000"/>
                </a:solidFill>
                <a:latin typeface="Montserrat"/>
                <a:ea typeface="Montserrat"/>
                <a:cs typeface="Montserrat"/>
                <a:sym typeface="Montserrat"/>
              </a:defRPr>
            </a:lvl1pPr>
          </a:lstStyle>
          <a:p>
            <a:r>
              <a:rPr lang="hu-HU" dirty="0" smtClean="0"/>
              <a:t>Kibontakozó szakmai együttműködések</a:t>
            </a:r>
            <a:endParaRPr dirty="0"/>
          </a:p>
        </p:txBody>
      </p:sp>
      <p:sp>
        <p:nvSpPr>
          <p:cNvPr id="266" name="Phasellus euismod erat quis sem imperdiet euismod."/>
          <p:cNvSpPr txBox="1"/>
          <p:nvPr/>
        </p:nvSpPr>
        <p:spPr>
          <a:xfrm>
            <a:off x="9356001" y="5222520"/>
            <a:ext cx="291000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300"/>
            </a:lvl1pPr>
          </a:lstStyle>
          <a:p>
            <a:pPr marL="285750" indent="-285750" algn="l">
              <a:buFont typeface="Arial" panose="020B0604020202020204" pitchFamily="34" charset="0"/>
              <a:buChar char="•"/>
            </a:pPr>
            <a:r>
              <a:rPr lang="hu-HU" dirty="0" smtClean="0"/>
              <a:t>publikációk</a:t>
            </a:r>
          </a:p>
          <a:p>
            <a:pPr marL="285750" indent="-285750" algn="l">
              <a:buFont typeface="Arial" panose="020B0604020202020204" pitchFamily="34" charset="0"/>
              <a:buChar char="•"/>
            </a:pPr>
            <a:r>
              <a:rPr lang="hu-HU" dirty="0" smtClean="0"/>
              <a:t>hosszabb távú szakmai együttműködések</a:t>
            </a:r>
          </a:p>
          <a:p>
            <a:pPr marL="285750" indent="-285750" algn="l">
              <a:buFont typeface="Arial" panose="020B0604020202020204" pitchFamily="34" charset="0"/>
              <a:buChar char="•"/>
            </a:pPr>
            <a:r>
              <a:rPr lang="hu-HU" dirty="0" smtClean="0"/>
              <a:t>egy Székelyföldre egy évre kiköltözött volt SZIE-s hallgató </a:t>
            </a:r>
            <a:r>
              <a:rPr lang="hu-HU" dirty="0" smtClean="0">
                <a:sym typeface="Wingdings" panose="05000000000000000000" pitchFamily="2" charset="2"/>
              </a:rPr>
              <a:t></a:t>
            </a:r>
            <a:endParaRPr dirty="0"/>
          </a:p>
        </p:txBody>
      </p:sp>
      <p:sp>
        <p:nvSpPr>
          <p:cNvPr id="267" name="Lorem ipsum"/>
          <p:cNvSpPr txBox="1"/>
          <p:nvPr/>
        </p:nvSpPr>
        <p:spPr>
          <a:xfrm>
            <a:off x="6988309" y="4517197"/>
            <a:ext cx="2066453"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rgbClr val="000000"/>
                </a:solidFill>
                <a:latin typeface="Montserrat"/>
                <a:ea typeface="Montserrat"/>
                <a:cs typeface="Montserrat"/>
                <a:sym typeface="Montserrat"/>
              </a:defRPr>
            </a:lvl1pPr>
          </a:lstStyle>
          <a:p>
            <a:r>
              <a:rPr lang="hu-HU" dirty="0" smtClean="0"/>
              <a:t>Visszatérő hallgatók</a:t>
            </a:r>
            <a:endParaRPr dirty="0"/>
          </a:p>
        </p:txBody>
      </p:sp>
      <p:sp>
        <p:nvSpPr>
          <p:cNvPr id="268" name="Phasellus euismod erat quis sem imperdiet euismod."/>
          <p:cNvSpPr txBox="1"/>
          <p:nvPr/>
        </p:nvSpPr>
        <p:spPr>
          <a:xfrm>
            <a:off x="6968550" y="5246489"/>
            <a:ext cx="2165429"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300"/>
            </a:lvl1pPr>
          </a:lstStyle>
          <a:p>
            <a:pPr marL="285750" indent="-285750" algn="l">
              <a:buFont typeface="Arial" panose="020B0604020202020204" pitchFamily="34" charset="0"/>
              <a:buChar char="•"/>
            </a:pPr>
            <a:r>
              <a:rPr lang="hu-HU" dirty="0" smtClean="0"/>
              <a:t>2017/2018 II. félév: 1 fő</a:t>
            </a:r>
          </a:p>
          <a:p>
            <a:pPr marL="285750" indent="-285750" algn="l">
              <a:buFont typeface="Arial" panose="020B0604020202020204" pitchFamily="34" charset="0"/>
              <a:buChar char="•"/>
            </a:pPr>
            <a:r>
              <a:rPr lang="hu-HU" dirty="0" smtClean="0"/>
              <a:t>2018/2019 II. félév: 2 fő</a:t>
            </a:r>
          </a:p>
        </p:txBody>
      </p:sp>
      <p:sp>
        <p:nvSpPr>
          <p:cNvPr id="269" name="CÍM"/>
          <p:cNvSpPr txBox="1"/>
          <p:nvPr/>
        </p:nvSpPr>
        <p:spPr>
          <a:xfrm>
            <a:off x="2811016" y="270274"/>
            <a:ext cx="635619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200" cap="all">
                <a:solidFill>
                  <a:srgbClr val="000000"/>
                </a:solidFill>
                <a:latin typeface="Montserrat Bold"/>
                <a:ea typeface="Montserrat Bold"/>
                <a:cs typeface="Montserrat Bold"/>
                <a:sym typeface="Montserrat Bold"/>
              </a:defRPr>
            </a:lvl1pPr>
          </a:lstStyle>
          <a:p>
            <a:r>
              <a:rPr lang="hu-HU" dirty="0" smtClean="0"/>
              <a:t>Sikerek I.</a:t>
            </a:r>
            <a:endParaRPr dirty="0"/>
          </a:p>
        </p:txBody>
      </p:sp>
      <p:sp>
        <p:nvSpPr>
          <p:cNvPr id="270" name="Lorem ipsum dolor sit amet, consectetur adipiscing elit."/>
          <p:cNvSpPr txBox="1"/>
          <p:nvPr/>
        </p:nvSpPr>
        <p:spPr>
          <a:xfrm>
            <a:off x="2811016" y="737688"/>
            <a:ext cx="6356194"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a:solidFill>
                  <a:srgbClr val="53585F"/>
                </a:solidFill>
              </a:defRPr>
            </a:lvl1pPr>
          </a:lstStyle>
          <a:p>
            <a:r>
              <a:rPr lang="hu-HU" dirty="0" smtClean="0"/>
              <a:t>A SZIE </a:t>
            </a:r>
            <a:r>
              <a:rPr lang="hu-HU" dirty="0" err="1" smtClean="0"/>
              <a:t>Makovecz</a:t>
            </a:r>
            <a:r>
              <a:rPr lang="hu-HU" dirty="0" smtClean="0"/>
              <a:t> Programban való szerepvállalásának fejlődéstörténete</a:t>
            </a:r>
            <a:endParaRPr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656D78"/>
      </a:dk1>
      <a:lt1>
        <a:srgbClr val="784D1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en Sans Light"/>
        <a:ea typeface="Open Sans Light"/>
        <a:cs typeface="Open Sans Light"/>
      </a:majorFont>
      <a:minorFont>
        <a:latin typeface="Open Sans"/>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66BB6A"/>
          </a:solidFill>
          <a:prstDash val="solid"/>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66BB6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en Sans Light"/>
        <a:ea typeface="Open Sans Light"/>
        <a:cs typeface="Open Sans Light"/>
      </a:majorFont>
      <a:minorFont>
        <a:latin typeface="Open Sans"/>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66BB6A"/>
          </a:solidFill>
          <a:prstDash val="solid"/>
          <a:miter lim="4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66BB6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656D78"/>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551</TotalTime>
  <Words>778</Words>
  <Application>Microsoft Office PowerPoint</Application>
  <PresentationFormat>Szélesvásznú</PresentationFormat>
  <Paragraphs>129</Paragraphs>
  <Slides>14</Slides>
  <Notes>1</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14</vt:i4>
      </vt:variant>
    </vt:vector>
  </HeadingPairs>
  <TitlesOfParts>
    <vt:vector size="23" baseType="lpstr">
      <vt:lpstr>Arial</vt:lpstr>
      <vt:lpstr>Lucida Grande</vt:lpstr>
      <vt:lpstr>Montserrat</vt:lpstr>
      <vt:lpstr>Montserrat Bold</vt:lpstr>
      <vt:lpstr>Montserrat Semi Bold</vt:lpstr>
      <vt:lpstr>Open Sans</vt:lpstr>
      <vt:lpstr>Open Sans Light</vt:lpstr>
      <vt:lpstr>Wingdings</vt:lpstr>
      <vt:lpstr>White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cp:lastModifiedBy>User</cp:lastModifiedBy>
  <cp:revision>165</cp:revision>
  <cp:lastPrinted>2019-02-20T11:33:48Z</cp:lastPrinted>
  <dcterms:modified xsi:type="dcterms:W3CDTF">2019-02-20T15:07:14Z</dcterms:modified>
</cp:coreProperties>
</file>