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5" r:id="rId5"/>
    <p:sldId id="267" r:id="rId6"/>
    <p:sldId id="257" r:id="rId7"/>
    <p:sldId id="258" r:id="rId8"/>
    <p:sldId id="264" r:id="rId9"/>
    <p:sldId id="261" r:id="rId10"/>
    <p:sldId id="266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697F-B0D1-4404-A51F-318DB35398B4}" type="datetimeFigureOut">
              <a:rPr lang="hu-HU" smtClean="0"/>
              <a:t>2019. 02. 19.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9B87-9E54-4450-BA38-11C04C0711B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064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697F-B0D1-4404-A51F-318DB35398B4}" type="datetimeFigureOut">
              <a:rPr lang="hu-HU" smtClean="0"/>
              <a:t>2019. 02. 19.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9B87-9E54-4450-BA38-11C04C0711B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832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697F-B0D1-4404-A51F-318DB35398B4}" type="datetimeFigureOut">
              <a:rPr lang="hu-HU" smtClean="0"/>
              <a:t>2019. 02. 19.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9B87-9E54-4450-BA38-11C04C0711B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020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697F-B0D1-4404-A51F-318DB35398B4}" type="datetimeFigureOut">
              <a:rPr lang="hu-HU" smtClean="0"/>
              <a:t>2019. 02. 19.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9B87-9E54-4450-BA38-11C04C0711B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200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697F-B0D1-4404-A51F-318DB35398B4}" type="datetimeFigureOut">
              <a:rPr lang="hu-HU" smtClean="0"/>
              <a:t>2019. 02. 19.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9B87-9E54-4450-BA38-11C04C0711B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173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697F-B0D1-4404-A51F-318DB35398B4}" type="datetimeFigureOut">
              <a:rPr lang="hu-HU" smtClean="0"/>
              <a:t>2019. 02. 19.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9B87-9E54-4450-BA38-11C04C0711B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324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697F-B0D1-4404-A51F-318DB35398B4}" type="datetimeFigureOut">
              <a:rPr lang="hu-HU" smtClean="0"/>
              <a:t>2019. 02. 19.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9B87-9E54-4450-BA38-11C04C0711B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815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697F-B0D1-4404-A51F-318DB35398B4}" type="datetimeFigureOut">
              <a:rPr lang="hu-HU" smtClean="0"/>
              <a:t>2019. 02. 19.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9B87-9E54-4450-BA38-11C04C0711B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16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697F-B0D1-4404-A51F-318DB35398B4}" type="datetimeFigureOut">
              <a:rPr lang="hu-HU" smtClean="0"/>
              <a:t>2019. 02. 19.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9B87-9E54-4450-BA38-11C04C0711B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928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697F-B0D1-4404-A51F-318DB35398B4}" type="datetimeFigureOut">
              <a:rPr lang="hu-HU" smtClean="0"/>
              <a:t>2019. 02. 19.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9B87-9E54-4450-BA38-11C04C0711B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711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697F-B0D1-4404-A51F-318DB35398B4}" type="datetimeFigureOut">
              <a:rPr lang="hu-HU" smtClean="0"/>
              <a:t>2019. 02. 19.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9B87-9E54-4450-BA38-11C04C0711B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116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D697F-B0D1-4404-A51F-318DB35398B4}" type="datetimeFigureOut">
              <a:rPr lang="hu-HU" smtClean="0"/>
              <a:t>2019. 02. 19.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39B87-9E54-4450-BA38-11C04C0711B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76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gro.uba.ar/en/fron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tc.b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sztondijak.szie.hu/palyazz-erasmus-nemzetkozi-kreditmobilitasra" TargetMode="External"/><Relationship Id="rId2" Type="http://schemas.openxmlformats.org/officeDocument/2006/relationships/hyperlink" Target="mailto:papp.szilvia@fh.szie.h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Erasmus+ Nemzetközi kreditmobilitás</a:t>
            </a:r>
            <a:br>
              <a:rPr lang="hu-HU" b="1" dirty="0" smtClean="0"/>
            </a:br>
            <a:r>
              <a:rPr lang="hu-HU" b="1" dirty="0" smtClean="0"/>
              <a:t>(ICM)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632848" cy="1752600"/>
          </a:xfrm>
        </p:spPr>
        <p:txBody>
          <a:bodyPr/>
          <a:lstStyle/>
          <a:p>
            <a:endParaRPr lang="hu-HU" b="1" dirty="0">
              <a:solidFill>
                <a:srgbClr val="FF0000"/>
              </a:solidFill>
            </a:endParaRPr>
          </a:p>
          <a:p>
            <a:r>
              <a:rPr lang="hu-HU" b="1" dirty="0" smtClean="0">
                <a:solidFill>
                  <a:schemeClr val="tx1"/>
                </a:solidFill>
              </a:rPr>
              <a:t>Nemzetközi Mobilitási Nap</a:t>
            </a:r>
          </a:p>
          <a:p>
            <a:r>
              <a:rPr lang="hu-HU" b="1" dirty="0" smtClean="0">
                <a:solidFill>
                  <a:schemeClr val="tx1"/>
                </a:solidFill>
              </a:rPr>
              <a:t>2019. Február 20.</a:t>
            </a:r>
            <a:endParaRPr lang="hu-H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3800" b="1" dirty="0" smtClean="0"/>
          </a:p>
          <a:p>
            <a:pPr marL="0" indent="0" algn="ctr">
              <a:buNone/>
            </a:pPr>
            <a:endParaRPr lang="hu-HU" sz="3800" b="1" dirty="0"/>
          </a:p>
          <a:p>
            <a:pPr marL="0" indent="0" algn="ctr">
              <a:buNone/>
            </a:pPr>
            <a:r>
              <a:rPr lang="hu-HU" sz="3800" b="1" dirty="0" smtClean="0"/>
              <a:t>Köszönöm a figyelmet! </a:t>
            </a:r>
            <a:r>
              <a:rPr lang="hu-HU" sz="3800" b="1" dirty="0" smtClean="0">
                <a:sym typeface="Wingdings" panose="05000000000000000000" pitchFamily="2" charset="2"/>
              </a:rPr>
              <a:t></a:t>
            </a:r>
            <a:endParaRPr lang="hu-HU" sz="3800" b="1" dirty="0" smtClean="0"/>
          </a:p>
          <a:p>
            <a:pPr marL="0" indent="0" algn="ctr">
              <a:buNone/>
            </a:pPr>
            <a:endParaRPr lang="hu-HU" b="1" dirty="0" smtClean="0"/>
          </a:p>
          <a:p>
            <a:pPr marL="0" indent="0" algn="ctr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933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b="1" dirty="0" smtClean="0"/>
              <a:t>Nemzetközi kreditmobilitás </a:t>
            </a:r>
          </a:p>
          <a:p>
            <a:pPr marL="0" indent="0" algn="ctr">
              <a:buNone/>
            </a:pPr>
            <a:endParaRPr lang="hu-HU" b="1" dirty="0"/>
          </a:p>
          <a:p>
            <a:pPr marL="0" indent="0" algn="ctr">
              <a:buNone/>
            </a:pPr>
            <a:r>
              <a:rPr lang="hu-HU" sz="2800" dirty="0" smtClean="0"/>
              <a:t>Európa Unión kívüli ország.</a:t>
            </a:r>
          </a:p>
          <a:p>
            <a:pPr marL="0" indent="0" algn="ctr">
              <a:buNone/>
            </a:pPr>
            <a:endParaRPr lang="hu-HU" sz="2800" b="1" u="sng" dirty="0" smtClean="0"/>
          </a:p>
          <a:p>
            <a:pPr marL="0" indent="0" algn="ctr">
              <a:buNone/>
            </a:pPr>
            <a:r>
              <a:rPr lang="hu-HU" sz="2800" dirty="0" smtClean="0"/>
              <a:t>SZIE partner intézmény/egyetem.</a:t>
            </a:r>
          </a:p>
          <a:p>
            <a:pPr marL="0" indent="0" algn="ctr">
              <a:buNone/>
            </a:pPr>
            <a:endParaRPr lang="hu-HU" sz="2800" dirty="0"/>
          </a:p>
          <a:p>
            <a:pPr marL="0" indent="0" algn="ctr">
              <a:buNone/>
            </a:pPr>
            <a:r>
              <a:rPr lang="hu-HU" sz="2800" dirty="0" smtClean="0"/>
              <a:t>Részképzés – minimum 3 hónap.</a:t>
            </a:r>
          </a:p>
          <a:p>
            <a:pPr marL="0" indent="0" algn="ctr">
              <a:buNone/>
            </a:pPr>
            <a:endParaRPr lang="hu-HU" sz="2800" dirty="0" smtClean="0"/>
          </a:p>
          <a:p>
            <a:pPr marL="0" indent="0" algn="ctr">
              <a:buNone/>
            </a:pPr>
            <a:r>
              <a:rPr lang="hu-HU" sz="2800" dirty="0" smtClean="0"/>
              <a:t>-- ÚJ -- Szakmai gyakorlat – minimum 2 hónap.</a:t>
            </a:r>
          </a:p>
          <a:p>
            <a:pPr marL="0" indent="0" algn="ctr">
              <a:buNone/>
            </a:pPr>
            <a:endParaRPr lang="hu-HU" sz="28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69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 smtClean="0"/>
              <a:t>Pályázható helyek</a:t>
            </a:r>
          </a:p>
          <a:p>
            <a:pPr marL="0" indent="0" algn="ctr">
              <a:buNone/>
            </a:pPr>
            <a:endParaRPr lang="hu-HU" b="1" dirty="0" smtClean="0"/>
          </a:p>
          <a:p>
            <a:pPr marL="0" indent="0" algn="ctr">
              <a:buNone/>
            </a:pPr>
            <a:r>
              <a:rPr lang="hu-HU" sz="2800" b="1" dirty="0" smtClean="0"/>
              <a:t>Argentína</a:t>
            </a:r>
          </a:p>
          <a:p>
            <a:pPr marL="0" indent="0" algn="ctr">
              <a:buNone/>
            </a:pPr>
            <a:endParaRPr lang="hu-HU" sz="2800" b="1" dirty="0" smtClean="0"/>
          </a:p>
          <a:p>
            <a:pPr marL="0" indent="0" algn="ctr">
              <a:buNone/>
            </a:pPr>
            <a:r>
              <a:rPr lang="hu-HU" sz="2800" dirty="0" smtClean="0"/>
              <a:t>University of Buenos Aires - </a:t>
            </a:r>
            <a:r>
              <a:rPr lang="hu-HU" sz="2800" dirty="0" err="1" smtClean="0"/>
              <a:t>School</a:t>
            </a:r>
            <a:r>
              <a:rPr lang="hu-HU" sz="2800" dirty="0" smtClean="0"/>
              <a:t> of </a:t>
            </a:r>
            <a:r>
              <a:rPr lang="hu-HU" sz="2800" dirty="0" err="1" smtClean="0"/>
              <a:t>Agriculture</a:t>
            </a:r>
            <a:endParaRPr lang="hu-HU" sz="2800" dirty="0" smtClean="0"/>
          </a:p>
          <a:p>
            <a:pPr marL="0" indent="0" algn="ctr">
              <a:buNone/>
            </a:pPr>
            <a:r>
              <a:rPr lang="hu-HU" sz="2800" dirty="0">
                <a:hlinkClick r:id="rId2"/>
              </a:rPr>
              <a:t>https://www.agro.uba.ar/en/front</a:t>
            </a:r>
            <a:endParaRPr lang="hu-HU" sz="2800" dirty="0"/>
          </a:p>
          <a:p>
            <a:pPr marL="0" indent="0" algn="ctr">
              <a:buNone/>
            </a:pPr>
            <a:endParaRPr lang="hu-HU" sz="2800" dirty="0" smtClean="0"/>
          </a:p>
          <a:p>
            <a:pPr marL="0" indent="0" algn="ctr">
              <a:buNone/>
            </a:pPr>
            <a:r>
              <a:rPr lang="hu-HU" sz="2800" dirty="0" smtClean="0"/>
              <a:t>2 fő (</a:t>
            </a:r>
            <a:r>
              <a:rPr lang="hu-HU" sz="2800" dirty="0" err="1" smtClean="0"/>
              <a:t>BSc</a:t>
            </a:r>
            <a:r>
              <a:rPr lang="hu-HU" sz="2800" dirty="0" smtClean="0"/>
              <a:t>/</a:t>
            </a:r>
            <a:r>
              <a:rPr lang="hu-HU" sz="2800" dirty="0" err="1" smtClean="0"/>
              <a:t>MSc</a:t>
            </a:r>
            <a:r>
              <a:rPr lang="hu-HU" sz="2800" dirty="0" smtClean="0"/>
              <a:t>: GTK, MKK, ÉTK, KERTK, TÁJ)</a:t>
            </a:r>
          </a:p>
          <a:p>
            <a:pPr marL="0" indent="0" algn="ctr">
              <a:buNone/>
            </a:pPr>
            <a:r>
              <a:rPr lang="hu-HU" sz="2800" dirty="0" smtClean="0"/>
              <a:t>2019/2020. őszi szemeszter</a:t>
            </a:r>
          </a:p>
          <a:p>
            <a:pPr marL="0" indent="0">
              <a:buNone/>
            </a:pPr>
            <a:endParaRPr lang="hu-HU" sz="2800" dirty="0" smtClean="0"/>
          </a:p>
          <a:p>
            <a:pPr>
              <a:buFontTx/>
              <a:buChar char="-"/>
            </a:pP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9282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 smtClean="0"/>
              <a:t>Pályázható helyek</a:t>
            </a:r>
          </a:p>
          <a:p>
            <a:pPr marL="0" indent="0" algn="ctr">
              <a:buNone/>
            </a:pPr>
            <a:endParaRPr lang="hu-HU" b="1" dirty="0" smtClean="0"/>
          </a:p>
          <a:p>
            <a:pPr marL="0" indent="0" algn="ctr">
              <a:buNone/>
            </a:pPr>
            <a:r>
              <a:rPr lang="hu-HU" sz="2800" b="1" dirty="0" smtClean="0"/>
              <a:t>Bhután</a:t>
            </a:r>
          </a:p>
          <a:p>
            <a:pPr marL="0" indent="0" algn="ctr">
              <a:buNone/>
            </a:pPr>
            <a:endParaRPr lang="hu-HU" sz="2800" b="1" dirty="0" smtClean="0"/>
          </a:p>
          <a:p>
            <a:pPr marL="0" indent="0" algn="ctr">
              <a:buNone/>
            </a:pPr>
            <a:r>
              <a:rPr lang="hu-HU" sz="2800" dirty="0" smtClean="0"/>
              <a:t>Royal </a:t>
            </a:r>
            <a:r>
              <a:rPr lang="hu-HU" sz="2800" dirty="0" err="1" smtClean="0"/>
              <a:t>Thimphu</a:t>
            </a:r>
            <a:r>
              <a:rPr lang="hu-HU" sz="2800" dirty="0" smtClean="0"/>
              <a:t> College</a:t>
            </a:r>
          </a:p>
          <a:p>
            <a:pPr marL="0" indent="0" algn="ctr">
              <a:buNone/>
            </a:pPr>
            <a:r>
              <a:rPr lang="hu-HU" sz="2800" dirty="0">
                <a:hlinkClick r:id="rId2"/>
              </a:rPr>
              <a:t>https://www.rtc.bt</a:t>
            </a:r>
            <a:r>
              <a:rPr lang="hu-HU" sz="2800" dirty="0" smtClean="0">
                <a:hlinkClick r:id="rId2"/>
              </a:rPr>
              <a:t>/</a:t>
            </a:r>
            <a:endParaRPr lang="hu-HU" sz="2800" dirty="0" smtClean="0"/>
          </a:p>
          <a:p>
            <a:pPr marL="0" indent="0" algn="ctr">
              <a:buNone/>
            </a:pPr>
            <a:endParaRPr lang="hu-HU" sz="2800" dirty="0" smtClean="0"/>
          </a:p>
          <a:p>
            <a:pPr marL="0" indent="0" algn="ctr">
              <a:buNone/>
            </a:pPr>
            <a:r>
              <a:rPr lang="hu-HU" sz="2800" dirty="0" smtClean="0"/>
              <a:t>2 fő (</a:t>
            </a:r>
            <a:r>
              <a:rPr lang="hu-HU" sz="2800" dirty="0" err="1" smtClean="0"/>
              <a:t>BSc</a:t>
            </a:r>
            <a:r>
              <a:rPr lang="hu-HU" sz="2800" dirty="0" smtClean="0"/>
              <a:t>/</a:t>
            </a:r>
            <a:r>
              <a:rPr lang="hu-HU" sz="2800" dirty="0" err="1" smtClean="0"/>
              <a:t>MSc</a:t>
            </a:r>
            <a:r>
              <a:rPr lang="hu-HU" sz="2800" dirty="0" smtClean="0"/>
              <a:t>: GTK, MKK, KERTK)</a:t>
            </a:r>
          </a:p>
          <a:p>
            <a:pPr marL="0" indent="0" algn="ctr">
              <a:buNone/>
            </a:pPr>
            <a:r>
              <a:rPr lang="hu-HU" sz="2800" dirty="0" smtClean="0"/>
              <a:t>2019/2020. őszi szemeszter</a:t>
            </a:r>
          </a:p>
          <a:p>
            <a:pPr marL="0" indent="0">
              <a:buNone/>
            </a:pPr>
            <a:endParaRPr lang="hu-HU" sz="2800" dirty="0" smtClean="0"/>
          </a:p>
          <a:p>
            <a:pPr>
              <a:buFontTx/>
              <a:buChar char="-"/>
            </a:pP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30616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96" y="1415887"/>
            <a:ext cx="3764227" cy="282317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724" y="1879410"/>
            <a:ext cx="4182834" cy="235964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97" y="4028558"/>
            <a:ext cx="3764225" cy="282944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723" y="4061410"/>
            <a:ext cx="4182835" cy="2787253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211960" y="1496524"/>
            <a:ext cx="4929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Domahidi</a:t>
            </a:r>
            <a:r>
              <a:rPr lang="hu-HU" dirty="0" smtClean="0"/>
              <a:t> Ákos – Bhután/RTC/2018-19. </a:t>
            </a:r>
            <a:r>
              <a:rPr lang="hu-HU" dirty="0" err="1" smtClean="0"/>
              <a:t>ősz&amp;tavasz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67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 smtClean="0"/>
              <a:t>Támogatás részletei</a:t>
            </a:r>
          </a:p>
          <a:p>
            <a:pPr marL="0" indent="0" algn="ctr">
              <a:buNone/>
            </a:pPr>
            <a:endParaRPr lang="hu-HU" b="1" dirty="0"/>
          </a:p>
          <a:p>
            <a:pPr marL="0" indent="0" algn="ctr">
              <a:buNone/>
            </a:pPr>
            <a:r>
              <a:rPr lang="hu-HU" sz="2800" dirty="0" smtClean="0"/>
              <a:t>Ösztöndíj: 700 </a:t>
            </a:r>
            <a:r>
              <a:rPr lang="hu-HU" sz="2800" dirty="0"/>
              <a:t>EUR/hónap </a:t>
            </a:r>
            <a:endParaRPr lang="hu-HU" sz="2800" dirty="0" smtClean="0"/>
          </a:p>
          <a:p>
            <a:pPr marL="0" indent="0" algn="ctr">
              <a:buNone/>
            </a:pPr>
            <a:endParaRPr lang="hu-HU" sz="2800" dirty="0" smtClean="0"/>
          </a:p>
          <a:p>
            <a:pPr marL="0" indent="0" algn="ctr">
              <a:buNone/>
            </a:pPr>
            <a:r>
              <a:rPr lang="hu-HU" sz="2800" dirty="0" smtClean="0"/>
              <a:t>Utazási </a:t>
            </a:r>
            <a:r>
              <a:rPr lang="hu-HU" sz="2800" dirty="0"/>
              <a:t>támogatás: </a:t>
            </a:r>
            <a:endParaRPr lang="hu-HU" sz="2800" dirty="0" smtClean="0"/>
          </a:p>
          <a:p>
            <a:pPr marL="0" indent="0" algn="ctr">
              <a:buNone/>
            </a:pPr>
            <a:r>
              <a:rPr lang="hu-HU" sz="2800" dirty="0" smtClean="0"/>
              <a:t>820 EUR/egyszer (Bhután)</a:t>
            </a:r>
          </a:p>
          <a:p>
            <a:pPr marL="0" indent="0" algn="ctr">
              <a:buNone/>
            </a:pPr>
            <a:r>
              <a:rPr lang="hu-HU" sz="2800" dirty="0" smtClean="0"/>
              <a:t>1500 EUR/egyszer (Argentína)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endParaRPr lang="hu-HU" dirty="0"/>
          </a:p>
          <a:p>
            <a:endParaRPr lang="hu-HU" b="1" dirty="0" smtClean="0"/>
          </a:p>
          <a:p>
            <a:endParaRPr lang="hu-HU" b="1" dirty="0" smtClean="0"/>
          </a:p>
          <a:p>
            <a:endParaRPr lang="hu-HU" b="1" dirty="0" smtClean="0"/>
          </a:p>
          <a:p>
            <a:endParaRPr lang="hu-HU" b="1" dirty="0" smtClean="0"/>
          </a:p>
        </p:txBody>
      </p:sp>
    </p:spTree>
    <p:extLst>
      <p:ext uri="{BB962C8B-B14F-4D97-AF65-F5344CB8AC3E}">
        <p14:creationId xmlns:p14="http://schemas.microsoft.com/office/powerpoint/2010/main" val="40635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u-HU" sz="3800" b="1" dirty="0" smtClean="0"/>
              <a:t>Pályázati feltételek</a:t>
            </a:r>
          </a:p>
          <a:p>
            <a:pPr marL="0" indent="0" algn="ctr">
              <a:buNone/>
            </a:pPr>
            <a:endParaRPr lang="hu-HU" dirty="0"/>
          </a:p>
          <a:p>
            <a:r>
              <a:rPr lang="hu-HU" sz="3300" dirty="0" smtClean="0"/>
              <a:t>Magyar állampolgár. </a:t>
            </a:r>
          </a:p>
          <a:p>
            <a:r>
              <a:rPr lang="hu-HU" sz="3300" dirty="0" smtClean="0"/>
              <a:t>Aktív hallgatói jogviszony, alapképzés </a:t>
            </a:r>
            <a:r>
              <a:rPr lang="hu-HU" sz="3300" dirty="0"/>
              <a:t>esetén legalább két lezárt félévvel, mesterképzésen egy lezárt félévvel rendelkezik a mobilitás </a:t>
            </a:r>
            <a:r>
              <a:rPr lang="hu-HU" sz="3300" dirty="0" smtClean="0"/>
              <a:t>kezdetéig.</a:t>
            </a:r>
            <a:endParaRPr lang="hu-HU" sz="3300" dirty="0"/>
          </a:p>
          <a:p>
            <a:r>
              <a:rPr lang="hu-HU" sz="3300" dirty="0"/>
              <a:t>A hallgató igazolt B2 szintű angol nyelvtudással rendelkezik, (előny a célország nyelvének </a:t>
            </a:r>
            <a:r>
              <a:rPr lang="hu-HU" sz="3300" dirty="0" smtClean="0"/>
              <a:t>ismerete</a:t>
            </a:r>
            <a:r>
              <a:rPr lang="hu-HU" sz="3300" dirty="0"/>
              <a:t>) és nyelvi kompetenciáinak ellenőrzése megtörténik az Európai Bizottság által elvárt módon.</a:t>
            </a:r>
          </a:p>
          <a:p>
            <a:r>
              <a:rPr lang="hu-HU" sz="3300" dirty="0"/>
              <a:t>Előző lezárt félév tanulmányi átlaga: minimum </a:t>
            </a:r>
            <a:r>
              <a:rPr lang="hu-HU" sz="3300" dirty="0" smtClean="0"/>
              <a:t>3,51.</a:t>
            </a:r>
          </a:p>
          <a:p>
            <a:r>
              <a:rPr lang="hu-HU" sz="3300" b="1" dirty="0" smtClean="0">
                <a:solidFill>
                  <a:srgbClr val="FF0000"/>
                </a:solidFill>
              </a:rPr>
              <a:t>Pályázati határidő: HAMAROSAN!!!</a:t>
            </a:r>
            <a:endParaRPr lang="hu-HU" sz="3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hu-HU" sz="5800" b="1" dirty="0" smtClean="0"/>
              <a:t>Partnerek</a:t>
            </a:r>
          </a:p>
          <a:p>
            <a:pPr marL="0" indent="0" algn="ctr">
              <a:buNone/>
            </a:pPr>
            <a:endParaRPr lang="hu-HU" b="1" dirty="0" smtClean="0"/>
          </a:p>
          <a:p>
            <a:pPr marL="0" indent="0" algn="ctr">
              <a:buNone/>
            </a:pPr>
            <a:endParaRPr lang="hu-HU" b="1" dirty="0" smtClean="0"/>
          </a:p>
          <a:p>
            <a:pPr marL="0" indent="0" algn="ctr">
              <a:buNone/>
            </a:pPr>
            <a:r>
              <a:rPr lang="hu-HU" sz="2800" b="1" dirty="0" smtClean="0"/>
              <a:t>Argentína</a:t>
            </a:r>
          </a:p>
          <a:p>
            <a:pPr marL="0" indent="0" algn="ctr">
              <a:buNone/>
            </a:pPr>
            <a:r>
              <a:rPr lang="hu-HU" sz="2800" b="1" dirty="0" smtClean="0"/>
              <a:t>Bhután</a:t>
            </a:r>
          </a:p>
          <a:p>
            <a:pPr marL="0" indent="0" algn="ctr">
              <a:buNone/>
            </a:pPr>
            <a:r>
              <a:rPr lang="hu-HU" sz="2800" b="1" dirty="0" smtClean="0"/>
              <a:t>Dominikai Köztársaság</a:t>
            </a:r>
          </a:p>
          <a:p>
            <a:pPr marL="0" indent="0" algn="ctr">
              <a:buNone/>
            </a:pPr>
            <a:r>
              <a:rPr lang="hu-HU" sz="2800" b="1" dirty="0" err="1" smtClean="0"/>
              <a:t>Fiji</a:t>
            </a:r>
            <a:endParaRPr lang="hu-HU" sz="2800" b="1" dirty="0" smtClean="0"/>
          </a:p>
          <a:p>
            <a:pPr marL="0" indent="0" algn="ctr">
              <a:buNone/>
            </a:pPr>
            <a:r>
              <a:rPr lang="hu-HU" sz="2800" b="1" dirty="0" smtClean="0"/>
              <a:t>Indonézia</a:t>
            </a:r>
          </a:p>
          <a:p>
            <a:pPr marL="0" indent="0" algn="ctr">
              <a:buNone/>
            </a:pPr>
            <a:r>
              <a:rPr lang="hu-HU" sz="2800" b="1" dirty="0" smtClean="0"/>
              <a:t>Irak</a:t>
            </a:r>
          </a:p>
          <a:p>
            <a:pPr marL="0" indent="0" algn="ctr">
              <a:buNone/>
            </a:pPr>
            <a:r>
              <a:rPr lang="hu-HU" sz="2800" b="1" dirty="0" smtClean="0"/>
              <a:t>Jordánia</a:t>
            </a:r>
          </a:p>
          <a:p>
            <a:pPr marL="0" indent="0" algn="ctr">
              <a:buNone/>
            </a:pPr>
            <a:r>
              <a:rPr lang="hu-HU" sz="2800" b="1" dirty="0" smtClean="0"/>
              <a:t>Kenya</a:t>
            </a:r>
          </a:p>
          <a:p>
            <a:pPr marL="0" indent="0" algn="ctr">
              <a:buNone/>
            </a:pPr>
            <a:r>
              <a:rPr lang="hu-HU" sz="2800" b="1" dirty="0" smtClean="0"/>
              <a:t>Marokkó</a:t>
            </a:r>
          </a:p>
          <a:p>
            <a:pPr marL="0" indent="0" algn="ctr">
              <a:buNone/>
            </a:pPr>
            <a:r>
              <a:rPr lang="hu-HU" sz="2800" b="1" dirty="0"/>
              <a:t>Moldova</a:t>
            </a:r>
          </a:p>
          <a:p>
            <a:pPr marL="0" indent="0" algn="ctr">
              <a:buNone/>
            </a:pPr>
            <a:r>
              <a:rPr lang="hu-HU" sz="2800" b="1" dirty="0" smtClean="0"/>
              <a:t>Oroszország</a:t>
            </a:r>
          </a:p>
          <a:p>
            <a:pPr marL="0" indent="0" algn="ctr">
              <a:buNone/>
            </a:pPr>
            <a:r>
              <a:rPr lang="hu-HU" sz="2800" b="1" dirty="0" smtClean="0"/>
              <a:t>Szerbia</a:t>
            </a:r>
          </a:p>
          <a:p>
            <a:pPr marL="0" indent="0" algn="ctr">
              <a:buNone/>
            </a:pPr>
            <a:r>
              <a:rPr lang="hu-HU" sz="2800" b="1" dirty="0" smtClean="0"/>
              <a:t>Szíria</a:t>
            </a:r>
          </a:p>
          <a:p>
            <a:pPr marL="0" indent="0" algn="ctr">
              <a:buNone/>
            </a:pPr>
            <a:r>
              <a:rPr lang="hu-HU" sz="2800" b="1" dirty="0" smtClean="0"/>
              <a:t>Tunézia</a:t>
            </a:r>
          </a:p>
          <a:p>
            <a:pPr marL="0" indent="0" algn="ctr">
              <a:buNone/>
            </a:pPr>
            <a:r>
              <a:rPr lang="hu-HU" sz="2800" b="1" dirty="0" smtClean="0"/>
              <a:t>Üzbegisztán</a:t>
            </a:r>
          </a:p>
          <a:p>
            <a:pPr marL="0" indent="0" algn="ctr">
              <a:buNone/>
            </a:pPr>
            <a:r>
              <a:rPr lang="hu-HU" sz="2800" b="1" dirty="0" smtClean="0"/>
              <a:t>Vietnam</a:t>
            </a:r>
          </a:p>
          <a:p>
            <a:pPr marL="0" indent="0" algn="ctr">
              <a:buNone/>
            </a:pPr>
            <a:endParaRPr lang="hu-HU" sz="2800" b="1" dirty="0" smtClean="0"/>
          </a:p>
          <a:p>
            <a:pPr marL="0" indent="0" algn="ctr">
              <a:buNone/>
            </a:pPr>
            <a:endParaRPr lang="hu-HU" sz="2800" b="1" dirty="0" smtClean="0"/>
          </a:p>
          <a:p>
            <a:pPr marL="0" indent="0" algn="ctr">
              <a:buNone/>
            </a:pPr>
            <a:endParaRPr lang="hu-HU" sz="2800" dirty="0" smtClean="0"/>
          </a:p>
          <a:p>
            <a:pPr>
              <a:buFontTx/>
              <a:buChar char="-"/>
            </a:pPr>
            <a:endParaRPr lang="hu-HU" sz="2800" dirty="0" smtClean="0"/>
          </a:p>
          <a:p>
            <a:pPr>
              <a:buFontTx/>
              <a:buChar char="-"/>
            </a:pP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34412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u-HU" b="1" dirty="0" smtClean="0"/>
              <a:t>További információ</a:t>
            </a:r>
          </a:p>
          <a:p>
            <a:pPr marL="0" indent="0" algn="ctr">
              <a:buNone/>
            </a:pPr>
            <a:endParaRPr lang="hu-HU" b="1" dirty="0" smtClean="0"/>
          </a:p>
          <a:p>
            <a:pPr marL="0" indent="0" algn="ctr">
              <a:buNone/>
            </a:pPr>
            <a:r>
              <a:rPr lang="hu-HU" dirty="0" smtClean="0"/>
              <a:t>@: </a:t>
            </a:r>
            <a:r>
              <a:rPr lang="hu-HU" dirty="0" smtClean="0">
                <a:hlinkClick r:id="rId2"/>
              </a:rPr>
              <a:t>papp.szilvia@fh.szie.hu</a:t>
            </a: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web:</a:t>
            </a:r>
            <a:r>
              <a:rPr lang="hu-HU" b="1" dirty="0" smtClean="0"/>
              <a:t> </a:t>
            </a:r>
            <a:r>
              <a:rPr lang="hu-HU" dirty="0" smtClean="0">
                <a:hlinkClick r:id="rId3"/>
              </a:rPr>
              <a:t>osztondijak.szie.hu/</a:t>
            </a:r>
            <a:r>
              <a:rPr lang="hu-HU" dirty="0" err="1" smtClean="0">
                <a:hlinkClick r:id="rId3"/>
              </a:rPr>
              <a:t>palyazz-erasmus-nemzetkozi-kreditmobilitasra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>
                <a:sym typeface="Wingdings" panose="05000000000000000000" pitchFamily="2" charset="2"/>
              </a:rPr>
              <a:t>: </a:t>
            </a:r>
            <a:r>
              <a:rPr lang="hu-HU" dirty="0" smtClean="0"/>
              <a:t>Nemzetközi és Külkapcsolati Központ,</a:t>
            </a:r>
          </a:p>
          <a:p>
            <a:pPr marL="0" indent="0" algn="ctr">
              <a:buNone/>
            </a:pPr>
            <a:r>
              <a:rPr lang="hu-HU" dirty="0" smtClean="0"/>
              <a:t>Főépület I. emelet, 1005-1007. szoba</a:t>
            </a:r>
          </a:p>
          <a:p>
            <a:pPr marL="0" indent="0" algn="ctr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</a:t>
            </a:r>
          </a:p>
        </p:txBody>
      </p:sp>
      <p:sp>
        <p:nvSpPr>
          <p:cNvPr id="4" name="Szív 3"/>
          <p:cNvSpPr/>
          <p:nvPr/>
        </p:nvSpPr>
        <p:spPr>
          <a:xfrm>
            <a:off x="1331640" y="4437112"/>
            <a:ext cx="482352" cy="41034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39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235</Words>
  <Application>Microsoft Office PowerPoint</Application>
  <PresentationFormat>Diavetítés a képernyőre (4:3 oldalarány)</PresentationFormat>
  <Paragraphs>88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Office-téma</vt:lpstr>
      <vt:lpstr>Erasmus+ Nemzetközi kreditmobilitás (ICM)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Nemzetközi kreditmobilitás</dc:title>
  <dc:creator>Heltai Zsuzsanna</dc:creator>
  <cp:lastModifiedBy>Kátai Henrietta</cp:lastModifiedBy>
  <cp:revision>56</cp:revision>
  <dcterms:created xsi:type="dcterms:W3CDTF">2017-02-28T08:24:48Z</dcterms:created>
  <dcterms:modified xsi:type="dcterms:W3CDTF">2019-02-19T20:23:05Z</dcterms:modified>
</cp:coreProperties>
</file>