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57" r:id="rId2"/>
    <p:sldId id="290" r:id="rId3"/>
    <p:sldId id="286" r:id="rId4"/>
    <p:sldId id="273" r:id="rId5"/>
    <p:sldId id="282" r:id="rId6"/>
    <p:sldId id="287" r:id="rId7"/>
    <p:sldId id="284" r:id="rId8"/>
    <p:sldId id="267" r:id="rId9"/>
    <p:sldId id="266" r:id="rId10"/>
    <p:sldId id="274" r:id="rId11"/>
    <p:sldId id="268" r:id="rId12"/>
    <p:sldId id="275" r:id="rId13"/>
    <p:sldId id="269" r:id="rId14"/>
    <p:sldId id="288" r:id="rId15"/>
    <p:sldId id="270" r:id="rId16"/>
    <p:sldId id="289" r:id="rId17"/>
    <p:sldId id="277" r:id="rId18"/>
    <p:sldId id="259" r:id="rId19"/>
  </p:sldIdLst>
  <p:sldSz cx="9144000" cy="6858000" type="screen4x3"/>
  <p:notesSz cx="6735763" cy="9866313"/>
  <p:defaultTextStyle>
    <a:defPPr>
      <a:defRPr lang="hu-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169"/>
    <a:srgbClr val="094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23" autoAdjust="0"/>
  </p:normalViewPr>
  <p:slideViewPr>
    <p:cSldViewPr snapToObject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CA349391-E57A-EE4F-93FA-FBFBA7A80823}" type="datetimeFigureOut">
              <a:rPr lang="hu-HU" smtClean="0"/>
              <a:pPr/>
              <a:t>2019. 10. 10.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FDE4910C-3B60-B643-9B89-DB318C1B93E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92020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0414BA2D-E8EA-D544-BFF7-312AA3FE3E9E}" type="datetimeFigureOut">
              <a:rPr lang="hu-HU" smtClean="0"/>
              <a:pPr/>
              <a:t>2019. 10. 10.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776C2E94-D0E3-3F49-988A-96C468F351E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2334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D818-80E1-FB43-A1CA-EAAEE64B7E77}" type="datetime1">
              <a:rPr lang="cs-CZ" smtClean="0"/>
              <a:pPr/>
              <a:t>10.10.2019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14E4-9855-2F4D-8A93-5BBAE727CD09}" type="datetime1">
              <a:rPr lang="cs-CZ" smtClean="0"/>
              <a:pPr/>
              <a:t>10.10.2019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7DB-F415-A34D-A825-6852694FB1E7}" type="datetime1">
              <a:rPr lang="cs-CZ" smtClean="0"/>
              <a:pPr/>
              <a:t>10.10.2019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F9EF-6148-AB49-A302-9F7D5275644C}" type="datetime1">
              <a:rPr lang="cs-CZ" smtClean="0"/>
              <a:pPr/>
              <a:t>10.10.2019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FC42-2ECD-014F-A3FA-BDFEC4652C53}" type="datetime1">
              <a:rPr lang="cs-CZ" smtClean="0"/>
              <a:pPr/>
              <a:t>10.10.2019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1CDD-5AA9-6F4D-A668-2CCD09846BE4}" type="datetime1">
              <a:rPr lang="cs-CZ" smtClean="0"/>
              <a:pPr/>
              <a:t>10.10.2019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2E3B-D568-CB46-A29E-523AFB7333AB}" type="datetime1">
              <a:rPr lang="cs-CZ" smtClean="0"/>
              <a:pPr/>
              <a:t>10.10.2019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EB68-1932-604A-93D0-A5553B049C92}" type="datetime1">
              <a:rPr lang="cs-CZ" smtClean="0"/>
              <a:pPr/>
              <a:t>10.10.2019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7ED2-A0C5-5C4F-A21E-ADE7D82ED5AB}" type="datetime1">
              <a:rPr lang="cs-CZ" smtClean="0"/>
              <a:pPr/>
              <a:t>10.10.2019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400B-D8F5-1447-BD0A-10AA34B0E125}" type="datetime1">
              <a:rPr lang="cs-CZ" smtClean="0"/>
              <a:pPr/>
              <a:t>10.10.2019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EC2E-14A2-2644-8983-74667291FED4}" type="datetime1">
              <a:rPr lang="cs-CZ" smtClean="0"/>
              <a:pPr/>
              <a:t>10.10.2019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624E9-76B2-194A-B57E-A6C6F5FA02BE}" type="datetime1">
              <a:rPr lang="cs-CZ" smtClean="0"/>
              <a:pPr/>
              <a:t>10.10.2019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http://tka.hu/celcsoport/2233/20-legjobb-dolog-az-erasmusszal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szie.hu" TargetMode="External"/><Relationship Id="rId5" Type="http://schemas.openxmlformats.org/officeDocument/2006/relationships/hyperlink" Target="https://tka.hu/celcsoport/9409/hogyan-keress-szakmai-gyakorlati-helyet" TargetMode="External"/><Relationship Id="rId10" Type="http://schemas.openxmlformats.org/officeDocument/2006/relationships/image" Target="../media/image15.jpg"/><Relationship Id="rId4" Type="http://schemas.openxmlformats.org/officeDocument/2006/relationships/hyperlink" Target="https://erasmusintern.org/" TargetMode="External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sztondijak.szie.hu/erasmus/godolloi-campus-hallgatoi-mobilitas-student-mobility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hyperlink" Target="mailto:info@szie.hu" TargetMode="External"/><Relationship Id="rId4" Type="http://schemas.openxmlformats.org/officeDocument/2006/relationships/hyperlink" Target="mailto:Katai.Henrietta@fh.szie.h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sztondijak.szie.hu/erasmus/hallgatoi-mobilitas-student-mobility/godolloi-campus-szakmai-gyakorlat-mobility-traineeshi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szie.hu" TargetMode="External"/><Relationship Id="rId4" Type="http://schemas.openxmlformats.org/officeDocument/2006/relationships/hyperlink" Target="http://osztondijak.szie.hu/erasmus/hallgatoi-mobilitas-student-mobility/tanulmanyi-celu-mobilitas-reszkepzes-mobility-studi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57400"/>
            <a:ext cx="7620000" cy="4038600"/>
          </a:xfrm>
        </p:spPr>
        <p:txBody>
          <a:bodyPr>
            <a:noAutofit/>
          </a:bodyPr>
          <a:lstStyle/>
          <a:p>
            <a:pPr algn="just"/>
            <a:endParaRPr lang="hu-HU" sz="2400" dirty="0" smtClean="0">
              <a:solidFill>
                <a:srgbClr val="727169"/>
              </a:solidFill>
              <a:latin typeface="Helvetica-AH"/>
              <a:cs typeface="Helvetica-AH"/>
            </a:endParaRPr>
          </a:p>
          <a:p>
            <a:pPr algn="just"/>
            <a:endParaRPr lang="hu-HU" sz="2400" dirty="0">
              <a:solidFill>
                <a:srgbClr val="727169"/>
              </a:solidFill>
              <a:latin typeface="Helvetica-AH"/>
              <a:cs typeface="Helvetica-AH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900" dirty="0" err="1" smtClean="0">
                <a:solidFill>
                  <a:schemeClr val="tx1"/>
                </a:solidFill>
                <a:cs typeface="Bembo-AH"/>
              </a:rPr>
              <a:t>Gödöll</a:t>
            </a:r>
            <a:r>
              <a:rPr lang="hu-HU" sz="900" dirty="0" smtClean="0">
                <a:solidFill>
                  <a:schemeClr val="tx1"/>
                </a:solidFill>
                <a:cs typeface="Bembo-AH"/>
              </a:rPr>
              <a:t>ő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-28-522-000</a:t>
            </a:r>
            <a:r>
              <a:rPr lang="hu-HU" sz="900" dirty="0" smtClean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E-mail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: </a:t>
            </a:r>
            <a:r>
              <a:rPr lang="en-US" sz="9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94" y="997123"/>
            <a:ext cx="5235402" cy="5235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Pályázati határidők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149475"/>
            <a:ext cx="7620000" cy="4191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endParaRPr lang="hu-HU" sz="2000" b="1" dirty="0">
              <a:solidFill>
                <a:srgbClr val="5F5F5F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b="1" dirty="0" smtClean="0">
                <a:solidFill>
                  <a:srgbClr val="5F5F5F"/>
                </a:solidFill>
              </a:rPr>
              <a:t>Szakmai </a:t>
            </a:r>
            <a:r>
              <a:rPr lang="hu-HU" sz="2000" b="1" dirty="0">
                <a:solidFill>
                  <a:srgbClr val="5F5F5F"/>
                </a:solidFill>
              </a:rPr>
              <a:t>gyakorlat - folyamatos – (</a:t>
            </a:r>
            <a:r>
              <a:rPr lang="hu-HU" sz="2000" b="1" dirty="0" smtClean="0">
                <a:solidFill>
                  <a:srgbClr val="5F5F5F"/>
                </a:solidFill>
              </a:rPr>
              <a:t>2019/2020 </a:t>
            </a:r>
            <a:r>
              <a:rPr lang="hu-HU" sz="2000" b="1" dirty="0">
                <a:solidFill>
                  <a:srgbClr val="5F5F5F"/>
                </a:solidFill>
              </a:rPr>
              <a:t>tanév)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b="1" dirty="0" smtClean="0">
                <a:solidFill>
                  <a:srgbClr val="5F5F5F"/>
                </a:solidFill>
              </a:rPr>
              <a:t>Jelentkezési határidő: 2020. </a:t>
            </a:r>
            <a:r>
              <a:rPr lang="hu-HU" sz="2000" b="1" dirty="0">
                <a:solidFill>
                  <a:srgbClr val="5F5F5F"/>
                </a:solidFill>
              </a:rPr>
              <a:t>május 31. </a:t>
            </a:r>
            <a:r>
              <a:rPr lang="hu-HU" sz="2000" b="1" dirty="0" smtClean="0">
                <a:solidFill>
                  <a:srgbClr val="5F5F5F"/>
                </a:solidFill>
              </a:rPr>
              <a:t>23:00 </a:t>
            </a:r>
            <a:endParaRPr lang="hu-HU" sz="2000" b="1" dirty="0">
              <a:solidFill>
                <a:srgbClr val="5F5F5F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dirty="0" smtClean="0">
                <a:solidFill>
                  <a:srgbClr val="5F5F5F"/>
                </a:solidFill>
              </a:rPr>
              <a:t>(</a:t>
            </a:r>
            <a:r>
              <a:rPr lang="hu-HU" sz="2000" dirty="0">
                <a:solidFill>
                  <a:srgbClr val="404040"/>
                </a:solidFill>
                <a:cs typeface="Arial"/>
              </a:rPr>
              <a:t>Támogatható időszak </a:t>
            </a:r>
            <a:r>
              <a:rPr lang="hu-HU" sz="2000" dirty="0" smtClean="0">
                <a:solidFill>
                  <a:srgbClr val="404040"/>
                </a:solidFill>
                <a:cs typeface="Arial"/>
              </a:rPr>
              <a:t>vége: </a:t>
            </a:r>
            <a:r>
              <a:rPr lang="hu-HU" sz="2000" dirty="0" smtClean="0">
                <a:solidFill>
                  <a:srgbClr val="5F5F5F"/>
                </a:solidFill>
              </a:rPr>
              <a:t>2020. 09.30)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endParaRPr lang="hu-HU" sz="2000" dirty="0" smtClean="0">
              <a:solidFill>
                <a:srgbClr val="5F5F5F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b="1" dirty="0" smtClean="0">
                <a:solidFill>
                  <a:srgbClr val="5F5F5F"/>
                </a:solidFill>
              </a:rPr>
              <a:t>Részképzés (2020/2021 tanév) </a:t>
            </a:r>
            <a:r>
              <a:rPr lang="hu-HU" sz="2000" b="1" dirty="0" smtClean="0">
                <a:solidFill>
                  <a:srgbClr val="FF0000"/>
                </a:solidFill>
              </a:rPr>
              <a:t>- még nincs nyitva!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b="1" dirty="0">
                <a:solidFill>
                  <a:srgbClr val="5F5F5F"/>
                </a:solidFill>
              </a:rPr>
              <a:t>Jelentkezési határidő: </a:t>
            </a:r>
            <a:r>
              <a:rPr lang="hu-HU" sz="2000" b="1" dirty="0" smtClean="0">
                <a:solidFill>
                  <a:srgbClr val="5F5F5F"/>
                </a:solidFill>
              </a:rPr>
              <a:t>2020. március 30. 23:00</a:t>
            </a:r>
            <a:endParaRPr lang="hu-HU" sz="2000" b="1" dirty="0">
              <a:solidFill>
                <a:srgbClr val="5F5F5F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dirty="0" smtClean="0">
                <a:solidFill>
                  <a:srgbClr val="5F5F5F"/>
                </a:solidFill>
              </a:rPr>
              <a:t>(</a:t>
            </a:r>
            <a:r>
              <a:rPr lang="hu-HU" sz="2000" dirty="0">
                <a:solidFill>
                  <a:srgbClr val="404040"/>
                </a:solidFill>
                <a:cs typeface="Arial"/>
              </a:rPr>
              <a:t>Támogatható időszak </a:t>
            </a:r>
            <a:r>
              <a:rPr lang="hu-HU" sz="2000" dirty="0" smtClean="0">
                <a:solidFill>
                  <a:srgbClr val="404040"/>
                </a:solidFill>
                <a:cs typeface="Arial"/>
              </a:rPr>
              <a:t>vége: </a:t>
            </a:r>
            <a:r>
              <a:rPr lang="hu-HU" sz="2000" dirty="0" smtClean="0">
                <a:solidFill>
                  <a:srgbClr val="5F5F5F"/>
                </a:solidFill>
              </a:rPr>
              <a:t>2021. 09.30)</a:t>
            </a:r>
            <a:endParaRPr lang="hu-HU" sz="2000" dirty="0">
              <a:solidFill>
                <a:srgbClr val="5F5F5F"/>
              </a:solidFill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endParaRPr lang="hu-HU" sz="2400" dirty="0" smtClean="0">
              <a:solidFill>
                <a:srgbClr val="5F5F5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900" dirty="0" err="1" smtClean="0">
                <a:solidFill>
                  <a:schemeClr val="tx1"/>
                </a:solidFill>
                <a:cs typeface="Bembo-AH"/>
              </a:rPr>
              <a:t>Gödöll</a:t>
            </a:r>
            <a:r>
              <a:rPr lang="hu-HU" sz="900" dirty="0" smtClean="0">
                <a:solidFill>
                  <a:schemeClr val="tx1"/>
                </a:solidFill>
                <a:cs typeface="Bembo-AH"/>
              </a:rPr>
              <a:t>ő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-28-522-000</a:t>
            </a:r>
            <a:r>
              <a:rPr lang="hu-HU" sz="900" dirty="0" smtClean="0">
                <a:solidFill>
                  <a:schemeClr val="tx1"/>
                </a:solidFill>
                <a:cs typeface="Bembo-AH"/>
              </a:rPr>
              <a:t>   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E-mail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: </a:t>
            </a:r>
            <a:r>
              <a:rPr lang="en-US" sz="9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</p:spTree>
    <p:extLst>
      <p:ext uri="{BB962C8B-B14F-4D97-AF65-F5344CB8AC3E}">
        <p14:creationId xmlns:p14="http://schemas.microsoft.com/office/powerpoint/2010/main" val="1898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Bírálati szempontok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201" y="2736267"/>
            <a:ext cx="7620000" cy="419100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5F5F5F"/>
                </a:solidFill>
              </a:rPr>
              <a:t>tanulmányi átlag (3,51)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5F5F5F"/>
                </a:solidFill>
              </a:rPr>
              <a:t>nyelvtudás szintje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dirty="0" smtClean="0">
                <a:solidFill>
                  <a:srgbClr val="5F5F5F"/>
                </a:solidFill>
              </a:rPr>
              <a:t>        (Zöld Út Nyelvvizsgaközpont)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5F5F5F"/>
                </a:solidFill>
              </a:rPr>
              <a:t>motiváció </a:t>
            </a:r>
            <a:r>
              <a:rPr lang="hu-HU" sz="2000" dirty="0">
                <a:solidFill>
                  <a:srgbClr val="5F5F5F"/>
                </a:solidFill>
              </a:rPr>
              <a:t>és munkaterv minősége </a:t>
            </a:r>
            <a:r>
              <a:rPr lang="hu-HU" sz="2000" dirty="0" smtClean="0">
                <a:solidFill>
                  <a:srgbClr val="5F5F5F"/>
                </a:solidFill>
              </a:rPr>
              <a:t>és tartalma</a:t>
            </a:r>
            <a:endParaRPr lang="hu-HU" sz="2000" dirty="0">
              <a:solidFill>
                <a:srgbClr val="5F5F5F"/>
              </a:solidFill>
            </a:endParaRP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>
                <a:solidFill>
                  <a:srgbClr val="5F5F5F"/>
                </a:solidFill>
              </a:rPr>
              <a:t>a szakos tanulmányokhoz  kapcsolódó, kiemelkedő </a:t>
            </a:r>
            <a:r>
              <a:rPr lang="hu-HU" sz="2000" dirty="0" smtClean="0">
                <a:solidFill>
                  <a:srgbClr val="5F5F5F"/>
                </a:solidFill>
              </a:rPr>
              <a:t>tudományos munka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>
                <a:solidFill>
                  <a:srgbClr val="5F5F5F"/>
                </a:solidFill>
              </a:rPr>
              <a:t>k</a:t>
            </a:r>
            <a:r>
              <a:rPr lang="hu-HU" sz="2000" dirty="0" smtClean="0">
                <a:solidFill>
                  <a:srgbClr val="5F5F5F"/>
                </a:solidFill>
              </a:rPr>
              <a:t>özéleti</a:t>
            </a:r>
            <a:r>
              <a:rPr lang="hu-HU" sz="2000" dirty="0">
                <a:solidFill>
                  <a:srgbClr val="5F5F5F"/>
                </a:solidFill>
              </a:rPr>
              <a:t>, önkéntes tevékenység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>
                <a:solidFill>
                  <a:srgbClr val="5F5F5F"/>
                </a:solidFill>
              </a:rPr>
              <a:t>k</a:t>
            </a:r>
            <a:r>
              <a:rPr lang="hu-HU" sz="2000" dirty="0" smtClean="0">
                <a:solidFill>
                  <a:srgbClr val="5F5F5F"/>
                </a:solidFill>
              </a:rPr>
              <a:t>orábbi mobilitás (egy képzési szinten összesen </a:t>
            </a:r>
            <a:r>
              <a:rPr lang="hu-HU" sz="2000" b="1" dirty="0" smtClean="0">
                <a:solidFill>
                  <a:srgbClr val="5F5F5F"/>
                </a:solidFill>
              </a:rPr>
              <a:t>360</a:t>
            </a:r>
            <a:r>
              <a:rPr lang="hu-HU" sz="2000" dirty="0" smtClean="0">
                <a:solidFill>
                  <a:srgbClr val="5F5F5F"/>
                </a:solidFill>
              </a:rPr>
              <a:t> nap)</a:t>
            </a:r>
            <a:endParaRPr lang="hu-HU" sz="2000" dirty="0">
              <a:solidFill>
                <a:srgbClr val="5F5F5F"/>
              </a:solidFill>
            </a:endParaRP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endParaRPr lang="hu-HU" sz="2400" dirty="0">
              <a:solidFill>
                <a:srgbClr val="5F5F5F"/>
              </a:solidFill>
            </a:endParaRP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endParaRPr lang="hu-HU" sz="2400" dirty="0">
              <a:solidFill>
                <a:srgbClr val="5F5F5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900" dirty="0" err="1" smtClean="0">
                <a:solidFill>
                  <a:schemeClr val="tx1"/>
                </a:solidFill>
                <a:cs typeface="Bembo-AH"/>
              </a:rPr>
              <a:t>Gödöll</a:t>
            </a:r>
            <a:r>
              <a:rPr lang="hu-HU" sz="900" dirty="0" smtClean="0">
                <a:solidFill>
                  <a:schemeClr val="tx1"/>
                </a:solidFill>
                <a:cs typeface="Bembo-AH"/>
              </a:rPr>
              <a:t>ő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-28-522-000</a:t>
            </a:r>
            <a:r>
              <a:rPr lang="hu-HU" sz="900" dirty="0" smtClean="0">
                <a:solidFill>
                  <a:schemeClr val="tx1"/>
                </a:solidFill>
                <a:cs typeface="Bembo-AH"/>
              </a:rPr>
              <a:t>  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E-mail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: </a:t>
            </a:r>
            <a:r>
              <a:rPr lang="en-US" sz="9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919" y="1809750"/>
            <a:ext cx="4675831" cy="1691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" y="-26437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Szerződéskötés, ösztöndíj utalása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809994"/>
            <a:ext cx="7620000" cy="419100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5F5F5F"/>
                </a:solidFill>
              </a:rPr>
              <a:t>kapcsolatfelvétel </a:t>
            </a:r>
            <a:r>
              <a:rPr lang="hu-HU" sz="2000" dirty="0">
                <a:solidFill>
                  <a:srgbClr val="5F5F5F"/>
                </a:solidFill>
              </a:rPr>
              <a:t>a potenciális fogadóintézménnyel, céggel: a pályázat beadása előtt, önállóan!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>
                <a:solidFill>
                  <a:srgbClr val="5F5F5F"/>
                </a:solidFill>
              </a:rPr>
              <a:t>n</a:t>
            </a:r>
            <a:r>
              <a:rPr lang="hu-HU" sz="2000" dirty="0" smtClean="0">
                <a:solidFill>
                  <a:srgbClr val="5F5F5F"/>
                </a:solidFill>
              </a:rPr>
              <a:t>yelvi </a:t>
            </a:r>
            <a:r>
              <a:rPr lang="hu-HU" sz="2000" dirty="0">
                <a:solidFill>
                  <a:srgbClr val="5F5F5F"/>
                </a:solidFill>
              </a:rPr>
              <a:t>meghallgatás (folyamatosan)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5F5F5F"/>
                </a:solidFill>
              </a:rPr>
              <a:t>döntés</a:t>
            </a:r>
            <a:r>
              <a:rPr lang="hu-HU" sz="2000" dirty="0">
                <a:solidFill>
                  <a:srgbClr val="5F5F5F"/>
                </a:solidFill>
              </a:rPr>
              <a:t>: nyelvi meghallgatás után 1 héttel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hu-HU" sz="2000" dirty="0" smtClean="0">
                <a:solidFill>
                  <a:srgbClr val="5F5F5F"/>
                </a:solidFill>
              </a:rPr>
              <a:t>támogatási </a:t>
            </a:r>
            <a:r>
              <a:rPr lang="hu-HU" sz="2000" dirty="0">
                <a:solidFill>
                  <a:srgbClr val="5F5F5F"/>
                </a:solidFill>
              </a:rPr>
              <a:t>szerződések megkötése: ~+2 hét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hu-HU" sz="2000" dirty="0">
                <a:solidFill>
                  <a:srgbClr val="5F5F5F"/>
                </a:solidFill>
              </a:rPr>
              <a:t>ösztöndíj utalása: ~+2 hét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endParaRPr lang="hu-HU" sz="2400" dirty="0">
              <a:solidFill>
                <a:srgbClr val="5F5F5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900" dirty="0" err="1" smtClean="0">
                <a:solidFill>
                  <a:schemeClr val="tx1"/>
                </a:solidFill>
                <a:cs typeface="Bembo-AH"/>
              </a:rPr>
              <a:t>Gödöll</a:t>
            </a:r>
            <a:r>
              <a:rPr lang="hu-HU" sz="900" dirty="0" smtClean="0">
                <a:solidFill>
                  <a:schemeClr val="tx1"/>
                </a:solidFill>
                <a:cs typeface="Bembo-AH"/>
              </a:rPr>
              <a:t>ő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-28-522-000</a:t>
            </a:r>
            <a:r>
              <a:rPr lang="hu-HU" sz="900" dirty="0" smtClean="0">
                <a:solidFill>
                  <a:schemeClr val="tx1"/>
                </a:solidFill>
                <a:cs typeface="Bembo-AH"/>
              </a:rPr>
              <a:t>  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E-mail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: </a:t>
            </a:r>
            <a:r>
              <a:rPr lang="en-US" sz="9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86" y="4149080"/>
            <a:ext cx="4374914" cy="219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Praktikus tanácsok pályázóknak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41525"/>
            <a:ext cx="7620000" cy="419100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5F5F5F"/>
                </a:solidFill>
              </a:rPr>
              <a:t>Kulturális turizmust nem támogatjuk –  szakmai motiváció 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5F5F5F"/>
                </a:solidFill>
              </a:rPr>
              <a:t>Kedvezményes tanulmányi-, és vizsgarend igénylése javasolt az Erasmus+ félévre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5F5F5F"/>
                </a:solidFill>
              </a:rPr>
              <a:t>Fogadó egyetemtől tanterv bekérése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dirty="0" smtClean="0">
                <a:solidFill>
                  <a:srgbClr val="5F5F5F"/>
                </a:solidFill>
              </a:rPr>
              <a:t>        (pontosabban meghatározható a mobilitási időszak)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 err="1" smtClean="0">
                <a:solidFill>
                  <a:srgbClr val="5F5F5F"/>
                </a:solidFill>
              </a:rPr>
              <a:t>Nominálási</a:t>
            </a:r>
            <a:r>
              <a:rPr lang="hu-HU" sz="2000" dirty="0" smtClean="0">
                <a:solidFill>
                  <a:srgbClr val="5F5F5F"/>
                </a:solidFill>
              </a:rPr>
              <a:t> határidőre figyelni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900" dirty="0" err="1" smtClean="0">
                <a:solidFill>
                  <a:schemeClr val="tx1"/>
                </a:solidFill>
                <a:cs typeface="Bembo-AH"/>
              </a:rPr>
              <a:t>Gödöll</a:t>
            </a:r>
            <a:r>
              <a:rPr lang="hu-HU" sz="900" dirty="0" smtClean="0">
                <a:solidFill>
                  <a:schemeClr val="tx1"/>
                </a:solidFill>
                <a:cs typeface="Bembo-AH"/>
              </a:rPr>
              <a:t>ő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-28-522-000</a:t>
            </a:r>
            <a:r>
              <a:rPr lang="hu-HU" sz="900" dirty="0" smtClean="0">
                <a:solidFill>
                  <a:schemeClr val="tx1"/>
                </a:solidFill>
                <a:cs typeface="Bembo-AH"/>
              </a:rPr>
              <a:t>  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E-mail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: </a:t>
            </a:r>
            <a:r>
              <a:rPr lang="en-US" sz="9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712" y="4137025"/>
            <a:ext cx="3620850" cy="2075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900" dirty="0" err="1" smtClean="0">
                <a:solidFill>
                  <a:schemeClr val="tx1"/>
                </a:solidFill>
                <a:cs typeface="Bembo-AH"/>
              </a:rPr>
              <a:t>Gödöll</a:t>
            </a:r>
            <a:r>
              <a:rPr lang="hu-HU" sz="900" dirty="0" smtClean="0">
                <a:solidFill>
                  <a:schemeClr val="tx1"/>
                </a:solidFill>
                <a:cs typeface="Bembo-AH"/>
              </a:rPr>
              <a:t>ő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-28-522-000</a:t>
            </a:r>
            <a:r>
              <a:rPr lang="hu-HU" sz="900" dirty="0" smtClean="0">
                <a:solidFill>
                  <a:schemeClr val="tx1"/>
                </a:solidFill>
                <a:cs typeface="Bembo-AH"/>
              </a:rPr>
              <a:t>  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E-mail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: </a:t>
            </a:r>
            <a:r>
              <a:rPr lang="en-US" sz="9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52736"/>
            <a:ext cx="5263440" cy="52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Szent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István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Egyetem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, 2100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Gödöll</a:t>
            </a:r>
            <a:r>
              <a:rPr lang="hu-HU" sz="900" dirty="0" smtClean="0">
                <a:solidFill>
                  <a:schemeClr val="tx1"/>
                </a:solidFill>
                <a:latin typeface="+mj-lt"/>
                <a:cs typeface="Bembo-AH"/>
              </a:rPr>
              <a:t>ő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,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Páter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Károly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utca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1. Tel.: </a:t>
            </a:r>
            <a:r>
              <a:rPr lang="hu-HU" sz="900" dirty="0" smtClean="0">
                <a:solidFill>
                  <a:schemeClr val="tx1"/>
                </a:solidFill>
                <a:latin typeface="+mj-lt"/>
                <a:cs typeface="Bembo-AH"/>
              </a:rPr>
              <a:t>+36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-28-522-000</a:t>
            </a:r>
            <a:r>
              <a:rPr lang="hu-HU" sz="900" dirty="0" smtClean="0">
                <a:solidFill>
                  <a:schemeClr val="tx1"/>
                </a:solidFill>
                <a:latin typeface="+mj-lt"/>
                <a:cs typeface="Bembo-AH"/>
              </a:rPr>
              <a:t>  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E-mail: 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  <a:hlinkClick r:id="rId3"/>
              </a:rPr>
              <a:t>info@szie.hu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latin typeface="+mj-lt"/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47" y="1340768"/>
            <a:ext cx="7975506" cy="4486222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3203848" y="5013176"/>
            <a:ext cx="648072" cy="14401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>
            <a:off x="3851920" y="4987135"/>
            <a:ext cx="504056" cy="144016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Felkészülés a kalandra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7620000" cy="419100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5F5F5F"/>
                </a:solidFill>
              </a:rPr>
              <a:t>Kulturális tudatosság; érdeklődés, nyitottság új kultúrák megismerése iránt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5F5F5F"/>
                </a:solidFill>
              </a:rPr>
              <a:t>Nyelvi (szaknyelvi) felkészültség (OLS nyelvi teszt), önképzés!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5F5F5F"/>
                </a:solidFill>
              </a:rPr>
              <a:t>Alapos tájékozódás a fogadóintézményről (szolgáltatások, bér, szállás, nyelvi képzés, stb.)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5F5F5F"/>
                </a:solidFill>
              </a:rPr>
              <a:t>Korábbi Erasmus+ hallgatókkal, itt tanuló külföldi hallgatókkal beszélgetés, tapasztalataik meghallgatása – MOBILITEA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endParaRPr lang="hu-HU" sz="2400" dirty="0" smtClean="0">
              <a:solidFill>
                <a:srgbClr val="5F5F5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Szent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István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Egyetem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, 2100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Gödöll</a:t>
            </a:r>
            <a:r>
              <a:rPr lang="hu-HU" sz="900" dirty="0" smtClean="0">
                <a:solidFill>
                  <a:schemeClr val="tx1"/>
                </a:solidFill>
                <a:latin typeface="+mj-lt"/>
                <a:cs typeface="Bembo-AH"/>
              </a:rPr>
              <a:t>ő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,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Páter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Károly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utca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1. Tel.: </a:t>
            </a:r>
            <a:r>
              <a:rPr lang="hu-HU" sz="900" dirty="0" smtClean="0">
                <a:solidFill>
                  <a:schemeClr val="tx1"/>
                </a:solidFill>
                <a:latin typeface="+mj-lt"/>
                <a:cs typeface="Bembo-AH"/>
              </a:rPr>
              <a:t>+36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-28-522-000</a:t>
            </a:r>
            <a:r>
              <a:rPr lang="hu-HU" sz="900" dirty="0" smtClean="0">
                <a:solidFill>
                  <a:schemeClr val="tx1"/>
                </a:solidFill>
                <a:latin typeface="+mj-lt"/>
                <a:cs typeface="Bembo-AH"/>
              </a:rPr>
              <a:t>  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E-mail: 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  <a:hlinkClick r:id="rId3"/>
              </a:rPr>
              <a:t>info@szie.hu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latin typeface="+mj-lt"/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</p:spTree>
    <p:extLst>
      <p:ext uri="{BB962C8B-B14F-4D97-AF65-F5344CB8AC3E}">
        <p14:creationId xmlns:p14="http://schemas.microsoft.com/office/powerpoint/2010/main" val="11465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Linkgyűjtemény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7620000" cy="4303030"/>
          </a:xfrm>
        </p:spPr>
        <p:txBody>
          <a:bodyPr>
            <a:noAutofit/>
          </a:bodyPr>
          <a:lstStyle/>
          <a:p>
            <a:pPr marL="12700" algn="l">
              <a:lnSpc>
                <a:spcPct val="100000"/>
              </a:lnSpc>
              <a:buClr>
                <a:srgbClr val="000000"/>
              </a:buClr>
              <a:tabLst>
                <a:tab pos="355600" algn="l"/>
                <a:tab pos="356235" algn="l"/>
              </a:tabLst>
            </a:pPr>
            <a:r>
              <a:rPr lang="hu-HU" sz="2000" dirty="0">
                <a:hlinkClick r:id="rId3"/>
              </a:rPr>
              <a:t>http://osztondijak.szie.hu/erasmus/godolloi-campus-hallgatoi-mobilitas-student-mobility</a:t>
            </a:r>
          </a:p>
          <a:p>
            <a:pPr marL="12700" algn="l">
              <a:lnSpc>
                <a:spcPct val="100000"/>
              </a:lnSpc>
              <a:buClr>
                <a:srgbClr val="000000"/>
              </a:buClr>
              <a:tabLst>
                <a:tab pos="355600" algn="l"/>
                <a:tab pos="356235" algn="l"/>
              </a:tabLst>
            </a:pPr>
            <a:r>
              <a:rPr lang="hu-HU" sz="2000" dirty="0" smtClean="0">
                <a:hlinkClick r:id="rId3"/>
              </a:rPr>
              <a:t>http</a:t>
            </a:r>
            <a:r>
              <a:rPr lang="hu-HU" sz="2000" dirty="0">
                <a:hlinkClick r:id="rId3"/>
              </a:rPr>
              <a:t>://</a:t>
            </a:r>
            <a:r>
              <a:rPr lang="hu-HU" sz="2000" dirty="0" smtClean="0">
                <a:hlinkClick r:id="rId3"/>
              </a:rPr>
              <a:t>tka.hu/celcsoport/2233/20-legjobb-dolog-az-erasmusszal</a:t>
            </a:r>
            <a:endParaRPr lang="hu-HU" sz="2000" dirty="0" smtClean="0"/>
          </a:p>
          <a:p>
            <a:pPr marL="12700" algn="l">
              <a:lnSpc>
                <a:spcPct val="100000"/>
              </a:lnSpc>
              <a:buClr>
                <a:srgbClr val="000000"/>
              </a:buClr>
              <a:tabLst>
                <a:tab pos="355600" algn="l"/>
                <a:tab pos="356235" algn="l"/>
              </a:tabLst>
            </a:pPr>
            <a:r>
              <a:rPr lang="hu-HU" sz="2000" dirty="0" smtClean="0">
                <a:hlinkClick r:id="rId4"/>
              </a:rPr>
              <a:t>https</a:t>
            </a:r>
            <a:r>
              <a:rPr lang="hu-HU" sz="2000" dirty="0">
                <a:hlinkClick r:id="rId4"/>
              </a:rPr>
              <a:t>://erasmusintern.org</a:t>
            </a:r>
            <a:r>
              <a:rPr lang="hu-HU" sz="2000" dirty="0" smtClean="0">
                <a:hlinkClick r:id="rId4"/>
              </a:rPr>
              <a:t>/</a:t>
            </a:r>
            <a:endParaRPr lang="hu-HU" sz="2000" dirty="0" smtClean="0"/>
          </a:p>
          <a:p>
            <a:pPr marL="12700" algn="l">
              <a:lnSpc>
                <a:spcPct val="100000"/>
              </a:lnSpc>
              <a:buClr>
                <a:srgbClr val="000000"/>
              </a:buClr>
              <a:tabLst>
                <a:tab pos="355600" algn="l"/>
                <a:tab pos="356235" algn="l"/>
              </a:tabLst>
            </a:pPr>
            <a:r>
              <a:rPr lang="hu-HU" sz="2000" dirty="0">
                <a:hlinkClick r:id="rId5"/>
              </a:rPr>
              <a:t>https://</a:t>
            </a:r>
            <a:r>
              <a:rPr lang="hu-HU" sz="2000" dirty="0" smtClean="0">
                <a:hlinkClick r:id="rId5"/>
              </a:rPr>
              <a:t>tka.hu/celcsoport/9409/hogyan-keress-szakmai-gyakorlati-helyet</a:t>
            </a:r>
            <a:endParaRPr lang="hu-HU" sz="2000" dirty="0" smtClean="0"/>
          </a:p>
          <a:p>
            <a:pPr marL="12700" algn="l">
              <a:lnSpc>
                <a:spcPct val="100000"/>
              </a:lnSpc>
              <a:buClr>
                <a:srgbClr val="000000"/>
              </a:buClr>
              <a:tabLst>
                <a:tab pos="355600" algn="l"/>
                <a:tab pos="356235" algn="l"/>
              </a:tabLst>
            </a:pPr>
            <a:endParaRPr lang="hu-HU" sz="2000" dirty="0" smtClean="0"/>
          </a:p>
          <a:p>
            <a:pPr marL="12700" algn="l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r>
              <a:rPr lang="hu-HU" sz="2400" b="1" spc="-5" dirty="0" smtClean="0">
                <a:solidFill>
                  <a:srgbClr val="404040"/>
                </a:solidFill>
                <a:cs typeface="Calibri"/>
              </a:rPr>
              <a:t>                     </a:t>
            </a:r>
            <a:r>
              <a:rPr lang="hu-HU" sz="2400" b="1" spc="-5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: SZIE ERASMUS, SZIE EHÖK, ESN SZIE</a:t>
            </a:r>
            <a:endParaRPr lang="hu-HU" sz="24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endParaRPr lang="hu-HU" sz="2400" dirty="0">
              <a:cs typeface="Calibri"/>
            </a:endParaRP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endParaRPr lang="hu-HU" sz="2400" dirty="0" smtClean="0">
              <a:solidFill>
                <a:srgbClr val="5F5F5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Szent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István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Egyetem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, 2100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Gödöll</a:t>
            </a:r>
            <a:r>
              <a:rPr lang="hu-HU" sz="900" dirty="0" smtClean="0">
                <a:solidFill>
                  <a:schemeClr val="tx1"/>
                </a:solidFill>
                <a:latin typeface="+mj-lt"/>
                <a:cs typeface="Bembo-AH"/>
              </a:rPr>
              <a:t>ő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,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Páter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Károly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utca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1. Tel.: </a:t>
            </a:r>
            <a:r>
              <a:rPr lang="hu-HU" sz="900" dirty="0" smtClean="0">
                <a:solidFill>
                  <a:schemeClr val="tx1"/>
                </a:solidFill>
                <a:latin typeface="+mj-lt"/>
                <a:cs typeface="Bembo-AH"/>
              </a:rPr>
              <a:t>+36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-28-522-000</a:t>
            </a:r>
            <a:r>
              <a:rPr lang="hu-HU" sz="900" dirty="0" smtClean="0">
                <a:solidFill>
                  <a:schemeClr val="tx1"/>
                </a:solidFill>
                <a:latin typeface="+mj-lt"/>
                <a:cs typeface="Bembo-AH"/>
              </a:rPr>
              <a:t>  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E-mail: 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  <a:hlinkClick r:id="rId6"/>
              </a:rPr>
              <a:t>info@szie.hu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latin typeface="+mj-lt"/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688" y="5149745"/>
            <a:ext cx="1448385" cy="80626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92" y="4963580"/>
            <a:ext cx="1124744" cy="112474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30480"/>
            <a:ext cx="1368152" cy="270894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863881"/>
            <a:ext cx="2016224" cy="134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" y="-27789"/>
            <a:ext cx="9136534" cy="6839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0986" y="1290162"/>
            <a:ext cx="4622649" cy="878322"/>
          </a:xfrm>
        </p:spPr>
        <p:txBody>
          <a:bodyPr>
            <a:normAutofit fontScale="90000"/>
          </a:bodyPr>
          <a:lstStyle/>
          <a:p>
            <a:pPr algn="l"/>
            <a:r>
              <a:rPr lang="hu-HU" sz="3600" dirty="0" smtClean="0">
                <a:solidFill>
                  <a:srgbClr val="09422E"/>
                </a:solidFill>
                <a:latin typeface="+mn-lt"/>
                <a:cs typeface="Bembo-AH-Bold"/>
              </a:rPr>
              <a:t/>
            </a:r>
            <a:br>
              <a:rPr lang="hu-HU" sz="3600" dirty="0" smtClean="0">
                <a:solidFill>
                  <a:srgbClr val="09422E"/>
                </a:solidFill>
                <a:latin typeface="+mn-lt"/>
                <a:cs typeface="Bembo-AH-Bold"/>
              </a:rPr>
            </a:br>
            <a:r>
              <a:rPr lang="hu-HU" sz="3600" dirty="0" smtClean="0">
                <a:solidFill>
                  <a:srgbClr val="09422E"/>
                </a:solidFill>
                <a:latin typeface="+mn-lt"/>
                <a:cs typeface="Bembo-AH-Bold"/>
              </a:rPr>
              <a:t>Köszönöm a figyelmet!</a:t>
            </a:r>
            <a:endParaRPr lang="hu-HU" sz="3600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3151" y="2241627"/>
            <a:ext cx="6156684" cy="1256987"/>
          </a:xfrm>
        </p:spPr>
        <p:txBody>
          <a:bodyPr>
            <a:noAutofit/>
          </a:bodyPr>
          <a:lstStyle/>
          <a:p>
            <a:r>
              <a:rPr lang="hu-HU" sz="2000" dirty="0" smtClean="0">
                <a:solidFill>
                  <a:srgbClr val="727169"/>
                </a:solidFill>
                <a:latin typeface="+mj-lt"/>
                <a:cs typeface="Helvetica-AH"/>
              </a:rPr>
              <a:t>SZIE Nemzetközi és Külkapcsolati Központ</a:t>
            </a:r>
          </a:p>
          <a:p>
            <a:pPr marL="12700">
              <a:spcBef>
                <a:spcPts val="675"/>
              </a:spcBef>
              <a:tabLst>
                <a:tab pos="355600" algn="l"/>
                <a:tab pos="356235" algn="l"/>
              </a:tabLst>
            </a:pPr>
            <a:r>
              <a:rPr lang="hu-HU" sz="2000" spc="-5" dirty="0">
                <a:solidFill>
                  <a:srgbClr val="404040"/>
                </a:solidFill>
                <a:cs typeface="Calibri"/>
                <a:hlinkClick r:id="rId3"/>
              </a:rPr>
              <a:t>http://</a:t>
            </a:r>
            <a:r>
              <a:rPr lang="hu-HU" sz="2000" spc="-5" dirty="0" smtClean="0">
                <a:solidFill>
                  <a:srgbClr val="404040"/>
                </a:solidFill>
                <a:cs typeface="Calibri"/>
                <a:hlinkClick r:id="rId3"/>
              </a:rPr>
              <a:t>osztondijak.szie.hu/erasmus/godolloi-campus-hallgatoi-mobilitas-student-mobility</a:t>
            </a:r>
            <a:endParaRPr lang="hu-HU" sz="2000" spc="-5" dirty="0" smtClean="0">
              <a:solidFill>
                <a:srgbClr val="404040"/>
              </a:solidFill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endParaRPr lang="hu-HU" sz="2000" spc="-5" dirty="0" smtClean="0">
              <a:solidFill>
                <a:srgbClr val="404040"/>
              </a:solidFill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r>
              <a:rPr lang="hu-HU" sz="2000" spc="-5" dirty="0" smtClean="0">
                <a:solidFill>
                  <a:srgbClr val="404040"/>
                </a:solidFill>
                <a:cs typeface="Calibri"/>
              </a:rPr>
              <a:t>Erasmus</a:t>
            </a:r>
            <a:r>
              <a:rPr lang="hu-HU" sz="2000" spc="-5" dirty="0">
                <a:solidFill>
                  <a:srgbClr val="404040"/>
                </a:solidFill>
                <a:cs typeface="Calibri"/>
              </a:rPr>
              <a:t>+ kimenő</a:t>
            </a:r>
            <a:r>
              <a:rPr lang="hu-HU" sz="2000" spc="40" dirty="0">
                <a:solidFill>
                  <a:srgbClr val="404040"/>
                </a:solidFill>
                <a:cs typeface="Calibri"/>
              </a:rPr>
              <a:t> </a:t>
            </a:r>
            <a:r>
              <a:rPr lang="hu-HU" sz="2000" spc="-5" dirty="0" smtClean="0">
                <a:solidFill>
                  <a:srgbClr val="404040"/>
                </a:solidFill>
                <a:cs typeface="Calibri"/>
              </a:rPr>
              <a:t>koordinátor:</a:t>
            </a:r>
          </a:p>
          <a:p>
            <a:pPr marL="12700" algn="l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r>
              <a:rPr lang="hu-HU" sz="2000" spc="-5" dirty="0" smtClean="0">
                <a:solidFill>
                  <a:srgbClr val="404040"/>
                </a:solidFill>
                <a:cs typeface="Calibri"/>
              </a:rPr>
              <a:t>Kátai </a:t>
            </a:r>
            <a:r>
              <a:rPr lang="hu-HU" sz="2000" spc="-5" dirty="0">
                <a:solidFill>
                  <a:srgbClr val="404040"/>
                </a:solidFill>
                <a:cs typeface="Calibri"/>
              </a:rPr>
              <a:t>H</a:t>
            </a:r>
            <a:r>
              <a:rPr lang="hu-HU" sz="2000" spc="-5" dirty="0" smtClean="0">
                <a:solidFill>
                  <a:srgbClr val="404040"/>
                </a:solidFill>
                <a:cs typeface="Calibri"/>
              </a:rPr>
              <a:t>enrietta</a:t>
            </a:r>
            <a:endParaRPr lang="hu-HU" sz="2000" spc="-5" dirty="0">
              <a:solidFill>
                <a:srgbClr val="404040"/>
              </a:solidFill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r>
              <a:rPr lang="hu-HU" sz="2000" spc="-5" dirty="0" smtClean="0">
                <a:solidFill>
                  <a:srgbClr val="404040"/>
                </a:solidFill>
                <a:cs typeface="Calibri"/>
                <a:hlinkClick r:id="rId4"/>
              </a:rPr>
              <a:t>Katai.Henrietta@fh.szie.hu</a:t>
            </a:r>
            <a:endParaRPr lang="hu-HU" sz="2000" spc="-5" dirty="0" smtClean="0">
              <a:solidFill>
                <a:srgbClr val="404040"/>
              </a:solidFill>
              <a:cs typeface="Calibri"/>
            </a:endParaRPr>
          </a:p>
          <a:p>
            <a:pPr marL="12700" algn="l">
              <a:spcBef>
                <a:spcPts val="675"/>
              </a:spcBef>
              <a:tabLst>
                <a:tab pos="355600" algn="l"/>
                <a:tab pos="356235" algn="l"/>
              </a:tabLst>
            </a:pPr>
            <a:endParaRPr lang="hu-HU" sz="2000" i="1" spc="-5" dirty="0" smtClean="0">
              <a:solidFill>
                <a:srgbClr val="404040"/>
              </a:solidFill>
              <a:cs typeface="Calibri"/>
            </a:endParaRPr>
          </a:p>
          <a:p>
            <a:pPr marL="12700" algn="l">
              <a:spcBef>
                <a:spcPts val="675"/>
              </a:spcBef>
              <a:tabLst>
                <a:tab pos="355600" algn="l"/>
                <a:tab pos="356235" algn="l"/>
              </a:tabLst>
            </a:pPr>
            <a:r>
              <a:rPr lang="hu-HU" sz="2000" i="1" spc="-5" dirty="0" smtClean="0">
                <a:solidFill>
                  <a:srgbClr val="404040"/>
                </a:solidFill>
                <a:cs typeface="Calibri"/>
              </a:rPr>
              <a:t>Fogadó óra: </a:t>
            </a:r>
            <a:r>
              <a:rPr lang="hu-HU" sz="2000" i="1" spc="-5" dirty="0">
                <a:solidFill>
                  <a:srgbClr val="404040"/>
                </a:solidFill>
                <a:cs typeface="Calibri"/>
              </a:rPr>
              <a:t>hétfőtől csütörtökig 13:</a:t>
            </a:r>
            <a:r>
              <a:rPr lang="en-US" sz="2000" i="1" spc="-5" dirty="0">
                <a:solidFill>
                  <a:srgbClr val="404040"/>
                </a:solidFill>
                <a:cs typeface="Calibri"/>
              </a:rPr>
              <a:t>3</a:t>
            </a:r>
            <a:r>
              <a:rPr lang="hu-HU" sz="2000" i="1" spc="-5" dirty="0">
                <a:solidFill>
                  <a:srgbClr val="404040"/>
                </a:solidFill>
                <a:cs typeface="Calibri"/>
              </a:rPr>
              <a:t>0-15:00 között </a:t>
            </a:r>
            <a:endParaRPr lang="hu-HU" sz="2000" i="1" spc="-5" dirty="0" smtClean="0">
              <a:solidFill>
                <a:srgbClr val="404040"/>
              </a:solidFill>
              <a:cs typeface="Calibri"/>
            </a:endParaRPr>
          </a:p>
          <a:p>
            <a:pPr marL="12700" algn="l">
              <a:spcBef>
                <a:spcPts val="675"/>
              </a:spcBef>
              <a:tabLst>
                <a:tab pos="355600" algn="l"/>
                <a:tab pos="356235" algn="l"/>
              </a:tabLst>
            </a:pPr>
            <a:r>
              <a:rPr lang="hu-HU" sz="2000" i="1" spc="-5" dirty="0" smtClean="0">
                <a:solidFill>
                  <a:srgbClr val="404040"/>
                </a:solidFill>
                <a:cs typeface="Calibri"/>
              </a:rPr>
              <a:t>vagy </a:t>
            </a:r>
            <a:r>
              <a:rPr lang="hu-HU" sz="2000" i="1" spc="-5" dirty="0">
                <a:solidFill>
                  <a:srgbClr val="404040"/>
                </a:solidFill>
                <a:cs typeface="Calibri"/>
              </a:rPr>
              <a:t>előre egyeztetett időpontban</a:t>
            </a:r>
          </a:p>
          <a:p>
            <a:pPr marL="12700" algn="l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endParaRPr lang="hu-HU" sz="2000" spc="-5" dirty="0" smtClean="0">
              <a:solidFill>
                <a:srgbClr val="404040"/>
              </a:solidFill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endParaRPr lang="hu-HU" sz="2000" spc="-5" dirty="0">
              <a:solidFill>
                <a:srgbClr val="404040"/>
              </a:solidFill>
              <a:cs typeface="Calibri"/>
            </a:endParaRPr>
          </a:p>
          <a:p>
            <a:endParaRPr lang="hu-HU" sz="2000" dirty="0">
              <a:solidFill>
                <a:srgbClr val="727169"/>
              </a:solidFill>
              <a:latin typeface="Helvetica-AH"/>
              <a:cs typeface="Helvetica-AH"/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Szent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István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Egyetem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, 2100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Gödöll</a:t>
            </a:r>
            <a:r>
              <a:rPr lang="hu-HU" sz="900" dirty="0" smtClean="0">
                <a:solidFill>
                  <a:schemeClr val="tx1"/>
                </a:solidFill>
                <a:latin typeface="+mj-lt"/>
                <a:cs typeface="Bembo-AH"/>
              </a:rPr>
              <a:t>ő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,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Páter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Károly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utca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1. Tel.: 06-28-522-000</a:t>
            </a:r>
            <a:r>
              <a:rPr lang="hu-HU" sz="900" dirty="0" smtClean="0">
                <a:solidFill>
                  <a:schemeClr val="tx1"/>
                </a:solidFill>
                <a:latin typeface="+mj-lt"/>
                <a:cs typeface="Bembo-AH"/>
              </a:rPr>
              <a:t>  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E-mail: 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  <a:hlinkClick r:id="rId5"/>
              </a:rPr>
              <a:t>info@szie.hu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latin typeface="+mj-lt"/>
              <a:cs typeface="Bembo-AH"/>
            </a:endParaRPr>
          </a:p>
        </p:txBody>
      </p:sp>
      <p:sp>
        <p:nvSpPr>
          <p:cNvPr id="7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68" y="83716"/>
            <a:ext cx="5617464" cy="15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57400"/>
            <a:ext cx="7620000" cy="4038600"/>
          </a:xfrm>
        </p:spPr>
        <p:txBody>
          <a:bodyPr>
            <a:noAutofit/>
          </a:bodyPr>
          <a:lstStyle/>
          <a:p>
            <a:pPr algn="just"/>
            <a:endParaRPr lang="hu-HU" sz="2400" dirty="0" smtClean="0">
              <a:solidFill>
                <a:srgbClr val="727169"/>
              </a:solidFill>
              <a:latin typeface="Helvetica-AH"/>
              <a:cs typeface="Helvetica-AH"/>
            </a:endParaRPr>
          </a:p>
          <a:p>
            <a:pPr algn="just"/>
            <a:endParaRPr lang="hu-HU" sz="2400" dirty="0">
              <a:solidFill>
                <a:srgbClr val="727169"/>
              </a:solidFill>
              <a:latin typeface="Helvetica-AH"/>
              <a:cs typeface="Helvetica-AH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900" dirty="0" err="1" smtClean="0">
                <a:solidFill>
                  <a:schemeClr val="tx1"/>
                </a:solidFill>
                <a:cs typeface="Bembo-AH"/>
              </a:rPr>
              <a:t>Gödöll</a:t>
            </a:r>
            <a:r>
              <a:rPr lang="hu-HU" sz="900" dirty="0" smtClean="0">
                <a:solidFill>
                  <a:schemeClr val="tx1"/>
                </a:solidFill>
                <a:cs typeface="Bembo-AH"/>
              </a:rPr>
              <a:t>ő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-28-522-000</a:t>
            </a:r>
            <a:r>
              <a:rPr lang="hu-HU" sz="900" dirty="0" smtClean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E-mail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: </a:t>
            </a:r>
            <a:r>
              <a:rPr lang="en-US" sz="9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83603"/>
            <a:ext cx="518457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60" y="955131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Erasmus+ progra</a:t>
            </a:r>
            <a:r>
              <a:rPr lang="hu-HU" dirty="0">
                <a:solidFill>
                  <a:srgbClr val="09422E"/>
                </a:solidFill>
                <a:latin typeface="+mn-lt"/>
                <a:cs typeface="Bembo-AH-Bold"/>
              </a:rPr>
              <a:t>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59" y="1772815"/>
            <a:ext cx="7813373" cy="4459709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727169"/>
                </a:solidFill>
                <a:latin typeface="Helvetica-AH"/>
                <a:cs typeface="Helvetica-AH"/>
              </a:rPr>
              <a:t> </a:t>
            </a:r>
            <a:r>
              <a:rPr lang="hu-HU" sz="2000" dirty="0" smtClean="0">
                <a:solidFill>
                  <a:srgbClr val="727169"/>
                </a:solidFill>
                <a:latin typeface="+mj-lt"/>
                <a:cs typeface="Helvetica-AH"/>
              </a:rPr>
              <a:t>Az Európai Bizottság 2014-2020 közötti programja</a:t>
            </a:r>
          </a:p>
          <a:p>
            <a:pPr algn="just"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727169"/>
                </a:solidFill>
                <a:latin typeface="+mj-lt"/>
                <a:cs typeface="Helvetica-AH"/>
              </a:rPr>
              <a:t> Magában foglalja a korábbi Erasmus programokat (mobilitás, közös képzések), új elemként az ifjúsági (önkéntesség) és sport programokat is tartalmazza</a:t>
            </a:r>
          </a:p>
          <a:p>
            <a:pPr algn="just"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727169"/>
                </a:solidFill>
                <a:latin typeface="+mj-lt"/>
                <a:cs typeface="Helvetica-AH"/>
              </a:rPr>
              <a:t> Célja a készségfejlesztés és a </a:t>
            </a:r>
          </a:p>
          <a:p>
            <a:pPr algn="just"/>
            <a:r>
              <a:rPr lang="hu-HU" sz="2000" dirty="0">
                <a:solidFill>
                  <a:srgbClr val="727169"/>
                </a:solidFill>
                <a:latin typeface="+mj-lt"/>
                <a:cs typeface="Helvetica-AH"/>
              </a:rPr>
              <a:t> </a:t>
            </a:r>
            <a:r>
              <a:rPr lang="hu-HU" sz="2000" dirty="0" smtClean="0">
                <a:solidFill>
                  <a:srgbClr val="727169"/>
                </a:solidFill>
                <a:latin typeface="+mj-lt"/>
                <a:cs typeface="Helvetica-AH"/>
              </a:rPr>
              <a:t>  foglalkoztathatóság fejlesztése</a:t>
            </a:r>
          </a:p>
          <a:p>
            <a:pPr algn="just"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727169"/>
                </a:solidFill>
                <a:latin typeface="+mj-lt"/>
                <a:cs typeface="Helvetica-AH"/>
              </a:rPr>
              <a:t> Minden képzési szinten elérhető: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000" dirty="0" smtClean="0">
                <a:solidFill>
                  <a:srgbClr val="727169"/>
                </a:solidFill>
                <a:latin typeface="+mj-lt"/>
                <a:cs typeface="Helvetica-AH"/>
              </a:rPr>
              <a:t> közoktatás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000" dirty="0" smtClean="0">
                <a:solidFill>
                  <a:srgbClr val="727169"/>
                </a:solidFill>
                <a:latin typeface="+mj-lt"/>
                <a:cs typeface="Helvetica-AH"/>
              </a:rPr>
              <a:t> szakképzés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000" dirty="0" smtClean="0">
                <a:solidFill>
                  <a:srgbClr val="727169"/>
                </a:solidFill>
                <a:latin typeface="+mj-lt"/>
                <a:cs typeface="Helvetica-AH"/>
              </a:rPr>
              <a:t> felsőoktatás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000" dirty="0" smtClean="0">
                <a:solidFill>
                  <a:srgbClr val="727169"/>
                </a:solidFill>
                <a:latin typeface="+mj-lt"/>
                <a:cs typeface="Helvetica-AH"/>
              </a:rPr>
              <a:t> felnőttoktatás</a:t>
            </a:r>
          </a:p>
          <a:p>
            <a:pPr algn="just">
              <a:buFont typeface="Arial" pitchFamily="34" charset="0"/>
              <a:buChar char="•"/>
            </a:pPr>
            <a:endParaRPr lang="hu-HU" sz="2400" dirty="0" smtClean="0">
              <a:solidFill>
                <a:srgbClr val="727169"/>
              </a:solidFill>
              <a:latin typeface="Helvetica-AH"/>
              <a:cs typeface="Helvetica-AH"/>
            </a:endParaRPr>
          </a:p>
          <a:p>
            <a:pPr algn="just"/>
            <a:endParaRPr lang="hu-HU" sz="2400" dirty="0">
              <a:solidFill>
                <a:srgbClr val="727169"/>
              </a:solidFill>
              <a:latin typeface="Helvetica-AH"/>
              <a:cs typeface="Helvetica-AH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900" dirty="0" err="1" smtClean="0">
                <a:solidFill>
                  <a:schemeClr val="tx1"/>
                </a:solidFill>
                <a:cs typeface="Bembo-AH"/>
              </a:rPr>
              <a:t>Gödöll</a:t>
            </a:r>
            <a:r>
              <a:rPr lang="hu-HU" sz="900" dirty="0" smtClean="0">
                <a:solidFill>
                  <a:schemeClr val="tx1"/>
                </a:solidFill>
                <a:cs typeface="Bembo-AH"/>
              </a:rPr>
              <a:t>ő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-28-522-000</a:t>
            </a:r>
            <a:r>
              <a:rPr lang="hu-HU" sz="900" dirty="0" smtClean="0">
                <a:solidFill>
                  <a:schemeClr val="tx1"/>
                </a:solidFill>
                <a:cs typeface="Bembo-AH"/>
              </a:rPr>
              <a:t>  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E-mail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: </a:t>
            </a:r>
            <a:r>
              <a:rPr lang="en-US" sz="9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3095184"/>
            <a:ext cx="4167800" cy="300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Erasmus+ progra</a:t>
            </a:r>
            <a:r>
              <a:rPr lang="hu-HU" dirty="0">
                <a:solidFill>
                  <a:srgbClr val="09422E"/>
                </a:solidFill>
                <a:latin typeface="+mn-lt"/>
                <a:cs typeface="Bembo-AH-Bold"/>
              </a:rPr>
              <a:t>m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900" dirty="0" err="1" smtClean="0">
                <a:solidFill>
                  <a:schemeClr val="tx1"/>
                </a:solidFill>
                <a:cs typeface="Bembo-AH"/>
              </a:rPr>
              <a:t>Gödöll</a:t>
            </a:r>
            <a:r>
              <a:rPr lang="hu-HU" sz="900" dirty="0" smtClean="0">
                <a:solidFill>
                  <a:schemeClr val="tx1"/>
                </a:solidFill>
                <a:cs typeface="Bembo-AH"/>
              </a:rPr>
              <a:t>ő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-28-522-000</a:t>
            </a:r>
            <a:r>
              <a:rPr lang="hu-HU" sz="900" dirty="0" smtClean="0">
                <a:solidFill>
                  <a:schemeClr val="tx1"/>
                </a:solidFill>
                <a:cs typeface="Bembo-AH"/>
              </a:rPr>
              <a:t>  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E-mail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: </a:t>
            </a:r>
            <a:r>
              <a:rPr lang="en-US" sz="9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493912" y="2026365"/>
            <a:ext cx="3294112" cy="3367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7905">
              <a:lnSpc>
                <a:spcPct val="100000"/>
              </a:lnSpc>
            </a:pPr>
            <a:r>
              <a:rPr lang="hu-HU" sz="1600" b="1" spc="-25" dirty="0">
                <a:solidFill>
                  <a:srgbClr val="585858"/>
                </a:solidFill>
                <a:cs typeface="Calibri"/>
              </a:rPr>
              <a:t>Tanulmányi</a:t>
            </a:r>
            <a:r>
              <a:rPr lang="hu-HU" sz="1600" b="1" spc="-80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b="1" dirty="0">
                <a:solidFill>
                  <a:srgbClr val="585858"/>
                </a:solidFill>
                <a:cs typeface="Calibri"/>
              </a:rPr>
              <a:t>célú</a:t>
            </a:r>
            <a:endParaRPr lang="hu-HU" sz="1600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hu-HU" sz="1600" spc="-5" dirty="0">
                <a:solidFill>
                  <a:srgbClr val="585858"/>
                </a:solidFill>
                <a:cs typeface="Calibri"/>
              </a:rPr>
              <a:t>Mobilitás </a:t>
            </a:r>
            <a:r>
              <a:rPr lang="hu-HU" sz="1600" spc="-15" dirty="0">
                <a:solidFill>
                  <a:srgbClr val="585858"/>
                </a:solidFill>
                <a:cs typeface="Calibri"/>
              </a:rPr>
              <a:t>hossza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3-12</a:t>
            </a:r>
            <a:r>
              <a:rPr lang="hu-HU" sz="1600" spc="-65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hónap</a:t>
            </a:r>
            <a:endParaRPr lang="hu-HU" sz="1600" dirty="0"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hu-HU" sz="1600" spc="-20" dirty="0">
                <a:solidFill>
                  <a:srgbClr val="585858"/>
                </a:solidFill>
                <a:cs typeface="Calibri"/>
              </a:rPr>
              <a:t>Két </a:t>
            </a:r>
            <a:r>
              <a:rPr lang="hu-HU" sz="1600" spc="-10" dirty="0">
                <a:solidFill>
                  <a:srgbClr val="585858"/>
                </a:solidFill>
                <a:cs typeface="Calibri"/>
              </a:rPr>
              <a:t>lezárt </a:t>
            </a:r>
            <a:r>
              <a:rPr lang="hu-HU" sz="1600" spc="-15" dirty="0">
                <a:solidFill>
                  <a:srgbClr val="585858"/>
                </a:solidFill>
                <a:cs typeface="Calibri"/>
              </a:rPr>
              <a:t>félév </a:t>
            </a:r>
            <a:r>
              <a:rPr lang="hu-HU" sz="1600" dirty="0">
                <a:solidFill>
                  <a:srgbClr val="585858"/>
                </a:solidFill>
                <a:cs typeface="Calibri"/>
              </a:rPr>
              <a:t>a</a:t>
            </a:r>
            <a:r>
              <a:rPr lang="hu-HU" sz="1600" spc="-15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10" dirty="0" smtClean="0">
                <a:solidFill>
                  <a:srgbClr val="585858"/>
                </a:solidFill>
                <a:cs typeface="Calibri"/>
              </a:rPr>
              <a:t>kiutazásig</a:t>
            </a:r>
          </a:p>
          <a:p>
            <a:pPr marL="12700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hu-HU" sz="1600" spc="-10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10" dirty="0" smtClean="0">
                <a:solidFill>
                  <a:srgbClr val="585858"/>
                </a:solidFill>
                <a:cs typeface="Calibri"/>
              </a:rPr>
              <a:t>       (</a:t>
            </a:r>
            <a:r>
              <a:rPr lang="hu-HU" sz="1600" spc="-10" dirty="0" err="1" smtClean="0">
                <a:solidFill>
                  <a:srgbClr val="585858"/>
                </a:solidFill>
                <a:cs typeface="Calibri"/>
              </a:rPr>
              <a:t>MSc</a:t>
            </a:r>
            <a:r>
              <a:rPr lang="hu-HU" sz="1600" spc="-10" dirty="0" smtClean="0">
                <a:solidFill>
                  <a:srgbClr val="585858"/>
                </a:solidFill>
                <a:cs typeface="Calibri"/>
              </a:rPr>
              <a:t>: 1)</a:t>
            </a:r>
            <a:endParaRPr lang="hu-HU" sz="1600" dirty="0">
              <a:cs typeface="Calibri"/>
            </a:endParaRPr>
          </a:p>
          <a:p>
            <a:pPr marL="355600" marR="525145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hu-HU" sz="1600" spc="-20" dirty="0">
                <a:solidFill>
                  <a:srgbClr val="585858"/>
                </a:solidFill>
                <a:cs typeface="Calibri"/>
              </a:rPr>
              <a:t>Fogadó </a:t>
            </a:r>
            <a:r>
              <a:rPr lang="hu-HU" sz="1600" spc="-15" dirty="0">
                <a:solidFill>
                  <a:srgbClr val="585858"/>
                </a:solidFill>
                <a:cs typeface="Calibri"/>
              </a:rPr>
              <a:t>intézmény  hallgatóival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egyenlő</a:t>
            </a:r>
            <a:r>
              <a:rPr lang="hu-HU" sz="1600" spc="-50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jogok</a:t>
            </a:r>
            <a:endParaRPr lang="hu-HU" sz="1600" dirty="0"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hu-HU" sz="1600" spc="-25" dirty="0">
                <a:solidFill>
                  <a:srgbClr val="585858"/>
                </a:solidFill>
                <a:cs typeface="Calibri"/>
              </a:rPr>
              <a:t>Tanulmányok</a:t>
            </a:r>
            <a:r>
              <a:rPr lang="hu-HU" sz="1600" spc="-65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elismerése</a:t>
            </a:r>
            <a:endParaRPr lang="hu-HU" sz="1600" dirty="0"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lang="hu-HU" sz="1600" spc="-5" dirty="0">
                <a:solidFill>
                  <a:srgbClr val="585858"/>
                </a:solidFill>
                <a:cs typeface="Calibri"/>
              </a:rPr>
              <a:t>(ECTS,</a:t>
            </a:r>
            <a:r>
              <a:rPr lang="hu-HU" sz="1600" spc="-105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dirty="0">
                <a:solidFill>
                  <a:srgbClr val="585858"/>
                </a:solidFill>
                <a:cs typeface="Calibri"/>
              </a:rPr>
              <a:t>diplomamelléklet)</a:t>
            </a:r>
            <a:endParaRPr lang="hu-HU" sz="1600" dirty="0">
              <a:cs typeface="Calibri"/>
            </a:endParaRPr>
          </a:p>
          <a:p>
            <a:pPr marL="355600" marR="61214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hu-HU" sz="1600" spc="-10" dirty="0">
                <a:solidFill>
                  <a:srgbClr val="585858"/>
                </a:solidFill>
                <a:cs typeface="Calibri"/>
              </a:rPr>
              <a:t>Küldő intézménynél</a:t>
            </a:r>
            <a:r>
              <a:rPr lang="hu-HU" sz="1600" spc="-70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aktív  </a:t>
            </a:r>
            <a:r>
              <a:rPr lang="hu-HU" sz="1600" spc="-20" dirty="0">
                <a:solidFill>
                  <a:srgbClr val="585858"/>
                </a:solidFill>
                <a:cs typeface="Calibri"/>
              </a:rPr>
              <a:t>státusz</a:t>
            </a:r>
            <a:r>
              <a:rPr lang="hu-HU" sz="1600" spc="-70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(tandíj)</a:t>
            </a:r>
            <a:endParaRPr lang="hu-HU" sz="1600" dirty="0">
              <a:cs typeface="Calibri"/>
            </a:endParaRPr>
          </a:p>
          <a:p>
            <a:pPr marL="469900">
              <a:lnSpc>
                <a:spcPct val="100000"/>
              </a:lnSpc>
              <a:tabLst>
                <a:tab pos="812165" algn="l"/>
              </a:tabLst>
            </a:pPr>
            <a:r>
              <a:rPr lang="hu-HU" sz="1600" dirty="0">
                <a:solidFill>
                  <a:srgbClr val="585858"/>
                </a:solidFill>
                <a:cs typeface="Wingdings"/>
              </a:rPr>
              <a:t></a:t>
            </a:r>
            <a:r>
              <a:rPr lang="hu-HU" sz="1600" dirty="0">
                <a:solidFill>
                  <a:srgbClr val="585858"/>
                </a:solidFill>
                <a:cs typeface="Times New Roman"/>
              </a:rPr>
              <a:t>	</a:t>
            </a:r>
            <a:r>
              <a:rPr lang="hu-HU" sz="1600" b="1" spc="-5" dirty="0" smtClean="0">
                <a:solidFill>
                  <a:srgbClr val="585858"/>
                </a:solidFill>
                <a:cs typeface="Calibri"/>
              </a:rPr>
              <a:t>420 </a:t>
            </a:r>
            <a:r>
              <a:rPr lang="hu-HU" sz="1600" b="1" spc="-5" dirty="0">
                <a:solidFill>
                  <a:srgbClr val="585858"/>
                </a:solidFill>
                <a:cs typeface="Calibri"/>
              </a:rPr>
              <a:t>€/</a:t>
            </a:r>
            <a:r>
              <a:rPr lang="hu-HU" sz="1600" b="1" spc="-5" dirty="0" smtClean="0">
                <a:solidFill>
                  <a:srgbClr val="585858"/>
                </a:solidFill>
                <a:cs typeface="Calibri"/>
              </a:rPr>
              <a:t>470 </a:t>
            </a:r>
            <a:r>
              <a:rPr lang="hu-HU" sz="1600" b="1" spc="-5" dirty="0">
                <a:solidFill>
                  <a:srgbClr val="585858"/>
                </a:solidFill>
                <a:cs typeface="Calibri"/>
              </a:rPr>
              <a:t>€/</a:t>
            </a:r>
            <a:r>
              <a:rPr lang="hu-HU" sz="1600" b="1" spc="-5" dirty="0" smtClean="0">
                <a:solidFill>
                  <a:srgbClr val="585858"/>
                </a:solidFill>
                <a:cs typeface="Calibri"/>
              </a:rPr>
              <a:t>520</a:t>
            </a:r>
            <a:r>
              <a:rPr lang="hu-HU" sz="1600" b="1" spc="-85" dirty="0" smtClean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b="1" dirty="0">
                <a:solidFill>
                  <a:srgbClr val="585858"/>
                </a:solidFill>
                <a:cs typeface="Calibri"/>
              </a:rPr>
              <a:t>€</a:t>
            </a:r>
            <a:endParaRPr lang="hu-HU" sz="1600" dirty="0">
              <a:cs typeface="Calibri"/>
            </a:endParaRPr>
          </a:p>
          <a:p>
            <a:pPr marL="425450" indent="-32384">
              <a:lnSpc>
                <a:spcPts val="2235"/>
              </a:lnSpc>
            </a:pPr>
            <a:r>
              <a:rPr lang="hu-HU" sz="1600" dirty="0" smtClean="0">
                <a:solidFill>
                  <a:srgbClr val="FF0000"/>
                </a:solidFill>
                <a:cs typeface="Calibri"/>
              </a:rPr>
              <a:t>+ 200 </a:t>
            </a:r>
            <a:r>
              <a:rPr lang="hu-HU" sz="1600" dirty="0">
                <a:solidFill>
                  <a:srgbClr val="FF0000"/>
                </a:solidFill>
                <a:cs typeface="Calibri"/>
              </a:rPr>
              <a:t>€ </a:t>
            </a:r>
            <a:r>
              <a:rPr lang="hu-HU" sz="1600" spc="-5" dirty="0">
                <a:solidFill>
                  <a:srgbClr val="FF0000"/>
                </a:solidFill>
                <a:cs typeface="Calibri"/>
              </a:rPr>
              <a:t>SZOCIÁLIS</a:t>
            </a:r>
            <a:r>
              <a:rPr lang="hu-HU" sz="1600" spc="-90" dirty="0">
                <a:solidFill>
                  <a:srgbClr val="FF0000"/>
                </a:solidFill>
                <a:cs typeface="Calibri"/>
              </a:rPr>
              <a:t> </a:t>
            </a:r>
            <a:r>
              <a:rPr lang="hu-HU" sz="1600" dirty="0">
                <a:solidFill>
                  <a:srgbClr val="FF0000"/>
                </a:solidFill>
                <a:cs typeface="Calibri"/>
              </a:rPr>
              <a:t>ALAPÚ</a:t>
            </a:r>
            <a:endParaRPr lang="hu-HU" sz="1600" dirty="0">
              <a:cs typeface="Calibri"/>
            </a:endParaRPr>
          </a:p>
          <a:p>
            <a:pPr marL="425450">
              <a:lnSpc>
                <a:spcPct val="100000"/>
              </a:lnSpc>
            </a:pPr>
            <a:r>
              <a:rPr lang="hu-HU" sz="1600" spc="-55" dirty="0">
                <a:solidFill>
                  <a:srgbClr val="FF0000"/>
                </a:solidFill>
                <a:cs typeface="Calibri"/>
              </a:rPr>
              <a:t>TÁMOGATÁS</a:t>
            </a:r>
            <a:r>
              <a:rPr lang="hu-HU" sz="1600" spc="-50" dirty="0">
                <a:solidFill>
                  <a:srgbClr val="FF0000"/>
                </a:solidFill>
                <a:cs typeface="Calibri"/>
              </a:rPr>
              <a:t> </a:t>
            </a:r>
            <a:r>
              <a:rPr lang="hu-HU" sz="1600" spc="-10" dirty="0">
                <a:solidFill>
                  <a:srgbClr val="FF0000"/>
                </a:solidFill>
                <a:cs typeface="Calibri"/>
              </a:rPr>
              <a:t>KIEGÉSZÍTŐ</a:t>
            </a:r>
            <a:endParaRPr lang="hu-HU" sz="1600" dirty="0">
              <a:cs typeface="Calibri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860032" y="2026365"/>
            <a:ext cx="4283968" cy="4365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9820">
              <a:lnSpc>
                <a:spcPct val="100000"/>
              </a:lnSpc>
            </a:pPr>
            <a:r>
              <a:rPr lang="hu-HU" sz="1600" b="1" spc="-5" dirty="0">
                <a:solidFill>
                  <a:srgbClr val="585858"/>
                </a:solidFill>
                <a:latin typeface="+mj-lt"/>
                <a:cs typeface="Calibri"/>
              </a:rPr>
              <a:t>Szakmai</a:t>
            </a:r>
            <a:r>
              <a:rPr lang="hu-HU" sz="1600" b="1" spc="-125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hu-HU" sz="1600" b="1" spc="-15" dirty="0">
                <a:solidFill>
                  <a:srgbClr val="585858"/>
                </a:solidFill>
                <a:latin typeface="+mj-lt"/>
                <a:cs typeface="Calibri"/>
              </a:rPr>
              <a:t>gyakorlat</a:t>
            </a:r>
            <a:endParaRPr lang="hu-HU" sz="1600" dirty="0">
              <a:latin typeface="+mj-lt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hu-HU" sz="1600" spc="-5" dirty="0">
                <a:solidFill>
                  <a:srgbClr val="585858"/>
                </a:solidFill>
                <a:latin typeface="+mj-lt"/>
                <a:cs typeface="Calibri"/>
              </a:rPr>
              <a:t>Mobilitás </a:t>
            </a:r>
            <a:r>
              <a:rPr lang="hu-HU" sz="1600" spc="-15" dirty="0">
                <a:solidFill>
                  <a:srgbClr val="585858"/>
                </a:solidFill>
                <a:latin typeface="+mj-lt"/>
                <a:cs typeface="Calibri"/>
              </a:rPr>
              <a:t>hossza </a:t>
            </a:r>
            <a:r>
              <a:rPr lang="hu-HU" sz="1600" spc="-5" dirty="0">
                <a:solidFill>
                  <a:srgbClr val="585858"/>
                </a:solidFill>
                <a:latin typeface="+mj-lt"/>
                <a:cs typeface="Calibri"/>
              </a:rPr>
              <a:t>2-12</a:t>
            </a:r>
            <a:r>
              <a:rPr lang="hu-HU" sz="1600" spc="-65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hu-HU" sz="1600" spc="-5" dirty="0" smtClean="0">
                <a:solidFill>
                  <a:srgbClr val="585858"/>
                </a:solidFill>
                <a:latin typeface="+mj-lt"/>
                <a:cs typeface="Calibri"/>
              </a:rPr>
              <a:t>hónap (heti 35-40 óra!)</a:t>
            </a:r>
            <a:endParaRPr lang="hu-HU" sz="1600" dirty="0">
              <a:latin typeface="+mj-lt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hu-HU" sz="1600" spc="-20" dirty="0">
                <a:solidFill>
                  <a:srgbClr val="585858"/>
                </a:solidFill>
                <a:latin typeface="+mj-lt"/>
                <a:cs typeface="Calibri"/>
              </a:rPr>
              <a:t>Fogadó </a:t>
            </a:r>
            <a:r>
              <a:rPr lang="hu-HU" sz="1600" spc="-15" dirty="0">
                <a:solidFill>
                  <a:srgbClr val="585858"/>
                </a:solidFill>
                <a:latin typeface="+mj-lt"/>
                <a:cs typeface="Calibri"/>
              </a:rPr>
              <a:t>intézményt </a:t>
            </a:r>
            <a:r>
              <a:rPr lang="hu-HU" sz="1600" spc="-20" dirty="0">
                <a:solidFill>
                  <a:srgbClr val="585858"/>
                </a:solidFill>
                <a:latin typeface="+mj-lt"/>
                <a:cs typeface="Calibri"/>
              </a:rPr>
              <a:t>kell</a:t>
            </a:r>
            <a:r>
              <a:rPr lang="hu-HU" sz="1600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hu-HU" sz="1600" spc="-5" dirty="0">
                <a:solidFill>
                  <a:srgbClr val="585858"/>
                </a:solidFill>
                <a:latin typeface="+mj-lt"/>
                <a:cs typeface="Calibri"/>
              </a:rPr>
              <a:t>találni</a:t>
            </a:r>
            <a:endParaRPr lang="hu-HU" sz="1600" dirty="0">
              <a:latin typeface="+mj-lt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hu-HU" sz="1600" spc="-20" dirty="0">
                <a:solidFill>
                  <a:srgbClr val="585858"/>
                </a:solidFill>
                <a:cs typeface="Calibri"/>
              </a:rPr>
              <a:t>Két </a:t>
            </a:r>
            <a:r>
              <a:rPr lang="hu-HU" sz="1600" spc="-10" dirty="0">
                <a:solidFill>
                  <a:srgbClr val="585858"/>
                </a:solidFill>
                <a:cs typeface="Calibri"/>
              </a:rPr>
              <a:t>lezárt </a:t>
            </a:r>
            <a:r>
              <a:rPr lang="hu-HU" sz="1600" spc="-15" dirty="0">
                <a:solidFill>
                  <a:srgbClr val="585858"/>
                </a:solidFill>
                <a:cs typeface="Calibri"/>
              </a:rPr>
              <a:t>félév </a:t>
            </a:r>
            <a:r>
              <a:rPr lang="hu-HU" sz="1600" dirty="0">
                <a:solidFill>
                  <a:srgbClr val="585858"/>
                </a:solidFill>
                <a:cs typeface="Calibri"/>
              </a:rPr>
              <a:t>a</a:t>
            </a:r>
            <a:r>
              <a:rPr lang="hu-HU" sz="1600" spc="-15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10" dirty="0" smtClean="0">
                <a:solidFill>
                  <a:srgbClr val="585858"/>
                </a:solidFill>
                <a:cs typeface="Calibri"/>
              </a:rPr>
              <a:t>kiutazásig (</a:t>
            </a:r>
            <a:r>
              <a:rPr lang="hu-HU" sz="1600" spc="-10" dirty="0" err="1" smtClean="0">
                <a:solidFill>
                  <a:srgbClr val="585858"/>
                </a:solidFill>
                <a:cs typeface="Calibri"/>
              </a:rPr>
              <a:t>MSc</a:t>
            </a:r>
            <a:r>
              <a:rPr lang="hu-HU" sz="1600" spc="-10" dirty="0" smtClean="0">
                <a:solidFill>
                  <a:srgbClr val="585858"/>
                </a:solidFill>
                <a:cs typeface="Calibri"/>
              </a:rPr>
              <a:t>: 1)</a:t>
            </a:r>
            <a:endParaRPr lang="hu-HU" sz="1600" dirty="0"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hu-HU" sz="1600" dirty="0" smtClean="0">
                <a:solidFill>
                  <a:srgbClr val="585858"/>
                </a:solidFill>
                <a:latin typeface="+mj-lt"/>
                <a:cs typeface="Calibri"/>
              </a:rPr>
              <a:t>Frissdiplomás </a:t>
            </a:r>
            <a:r>
              <a:rPr lang="hu-HU" sz="1600" spc="-15" dirty="0">
                <a:solidFill>
                  <a:srgbClr val="585858"/>
                </a:solidFill>
                <a:latin typeface="+mj-lt"/>
                <a:cs typeface="Calibri"/>
              </a:rPr>
              <a:t>hallgatók</a:t>
            </a:r>
            <a:r>
              <a:rPr lang="hu-HU" sz="1600" spc="-105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hu-HU" sz="1600" dirty="0">
                <a:solidFill>
                  <a:srgbClr val="585858"/>
                </a:solidFill>
                <a:latin typeface="+mj-lt"/>
                <a:cs typeface="Calibri"/>
              </a:rPr>
              <a:t>a</a:t>
            </a:r>
            <a:endParaRPr lang="hu-HU" sz="1600" dirty="0">
              <a:latin typeface="+mj-lt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lang="hu-HU" sz="1600" spc="-15" dirty="0">
                <a:solidFill>
                  <a:srgbClr val="585858"/>
                </a:solidFill>
                <a:latin typeface="+mj-lt"/>
                <a:cs typeface="Calibri"/>
              </a:rPr>
              <a:t>végzést </a:t>
            </a:r>
            <a:r>
              <a:rPr lang="hu-HU" sz="1600" spc="-30" dirty="0">
                <a:solidFill>
                  <a:srgbClr val="585858"/>
                </a:solidFill>
                <a:latin typeface="+mj-lt"/>
                <a:cs typeface="Calibri"/>
              </a:rPr>
              <a:t>követő </a:t>
            </a:r>
            <a:r>
              <a:rPr lang="hu-HU" sz="1600" spc="-5" dirty="0">
                <a:solidFill>
                  <a:srgbClr val="585858"/>
                </a:solidFill>
                <a:latin typeface="+mj-lt"/>
                <a:cs typeface="Calibri"/>
              </a:rPr>
              <a:t>évben</a:t>
            </a:r>
            <a:r>
              <a:rPr lang="hu-HU" sz="1600" spc="-35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hu-HU" sz="1600" dirty="0">
                <a:solidFill>
                  <a:srgbClr val="585858"/>
                </a:solidFill>
                <a:latin typeface="+mj-lt"/>
                <a:cs typeface="Calibri"/>
              </a:rPr>
              <a:t>is</a:t>
            </a:r>
            <a:endParaRPr lang="hu-HU" sz="1600" dirty="0">
              <a:latin typeface="+mj-lt"/>
              <a:cs typeface="Calibri"/>
            </a:endParaRPr>
          </a:p>
          <a:p>
            <a:pPr marL="355600" marR="58674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hu-HU" sz="1600" spc="-25" dirty="0">
                <a:solidFill>
                  <a:srgbClr val="585858"/>
                </a:solidFill>
                <a:latin typeface="+mj-lt"/>
                <a:cs typeface="Calibri"/>
              </a:rPr>
              <a:t>Gyakorlat </a:t>
            </a:r>
            <a:r>
              <a:rPr lang="hu-HU" sz="1600" spc="-15" dirty="0">
                <a:solidFill>
                  <a:srgbClr val="585858"/>
                </a:solidFill>
                <a:latin typeface="+mj-lt"/>
                <a:cs typeface="Calibri"/>
              </a:rPr>
              <a:t>végén igazolás,  </a:t>
            </a:r>
            <a:r>
              <a:rPr lang="hu-HU" sz="1600" dirty="0">
                <a:solidFill>
                  <a:srgbClr val="585858"/>
                </a:solidFill>
                <a:latin typeface="+mj-lt"/>
                <a:cs typeface="Calibri"/>
              </a:rPr>
              <a:t>diplomamelléklet</a:t>
            </a:r>
            <a:endParaRPr lang="hu-HU" sz="1600" dirty="0">
              <a:latin typeface="+mj-lt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lang="hu-HU" sz="1600" dirty="0">
                <a:solidFill>
                  <a:srgbClr val="585858"/>
                </a:solidFill>
                <a:latin typeface="+mj-lt"/>
                <a:cs typeface="Wingdings"/>
              </a:rPr>
              <a:t></a:t>
            </a:r>
            <a:r>
              <a:rPr lang="hu-HU" sz="1600" dirty="0">
                <a:solidFill>
                  <a:srgbClr val="585858"/>
                </a:solidFill>
                <a:latin typeface="+mj-lt"/>
                <a:cs typeface="Times New Roman"/>
              </a:rPr>
              <a:t>	</a:t>
            </a:r>
            <a:r>
              <a:rPr lang="hu-HU" sz="1600" b="1" spc="-10" dirty="0" smtClean="0">
                <a:solidFill>
                  <a:srgbClr val="585858"/>
                </a:solidFill>
                <a:latin typeface="+mj-lt"/>
                <a:cs typeface="Calibri"/>
              </a:rPr>
              <a:t>520 </a:t>
            </a:r>
            <a:r>
              <a:rPr lang="hu-HU" sz="1600" b="1" spc="-5" dirty="0">
                <a:solidFill>
                  <a:srgbClr val="585858"/>
                </a:solidFill>
                <a:latin typeface="+mj-lt"/>
                <a:cs typeface="Calibri"/>
              </a:rPr>
              <a:t>€/</a:t>
            </a:r>
            <a:r>
              <a:rPr lang="hu-HU" sz="1600" b="1" spc="-5" dirty="0" smtClean="0">
                <a:solidFill>
                  <a:srgbClr val="585858"/>
                </a:solidFill>
                <a:latin typeface="+mj-lt"/>
                <a:cs typeface="Calibri"/>
              </a:rPr>
              <a:t>570 </a:t>
            </a:r>
            <a:r>
              <a:rPr lang="hu-HU" sz="1600" b="1" spc="-5" dirty="0">
                <a:solidFill>
                  <a:srgbClr val="585858"/>
                </a:solidFill>
                <a:latin typeface="+mj-lt"/>
                <a:cs typeface="Calibri"/>
              </a:rPr>
              <a:t>€/</a:t>
            </a:r>
            <a:r>
              <a:rPr lang="hu-HU" sz="1600" b="1" spc="-5" dirty="0" smtClean="0">
                <a:solidFill>
                  <a:srgbClr val="585858"/>
                </a:solidFill>
                <a:latin typeface="+mj-lt"/>
                <a:cs typeface="Calibri"/>
              </a:rPr>
              <a:t>620</a:t>
            </a:r>
            <a:r>
              <a:rPr lang="hu-HU" sz="1600" b="1" spc="-75" dirty="0" smtClean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hu-HU" sz="1600" b="1" dirty="0" smtClean="0">
                <a:solidFill>
                  <a:srgbClr val="585858"/>
                </a:solidFill>
                <a:latin typeface="+mj-lt"/>
                <a:cs typeface="Calibri"/>
              </a:rPr>
              <a:t>€</a:t>
            </a:r>
          </a:p>
          <a:p>
            <a:pPr marL="425450" indent="-32384">
              <a:lnSpc>
                <a:spcPts val="2235"/>
              </a:lnSpc>
            </a:pPr>
            <a:r>
              <a:rPr lang="hu-HU" sz="1600" dirty="0">
                <a:solidFill>
                  <a:srgbClr val="FF0000"/>
                </a:solidFill>
                <a:cs typeface="Calibri"/>
              </a:rPr>
              <a:t>+ </a:t>
            </a:r>
            <a:r>
              <a:rPr lang="hu-HU" sz="1600" dirty="0" smtClean="0">
                <a:solidFill>
                  <a:srgbClr val="FF0000"/>
                </a:solidFill>
                <a:cs typeface="Calibri"/>
              </a:rPr>
              <a:t>100 </a:t>
            </a:r>
            <a:r>
              <a:rPr lang="hu-HU" sz="1600" dirty="0">
                <a:solidFill>
                  <a:srgbClr val="FF0000"/>
                </a:solidFill>
                <a:cs typeface="Calibri"/>
              </a:rPr>
              <a:t>€ </a:t>
            </a:r>
            <a:r>
              <a:rPr lang="hu-HU" sz="1600" spc="-5" dirty="0">
                <a:solidFill>
                  <a:srgbClr val="FF0000"/>
                </a:solidFill>
                <a:cs typeface="Calibri"/>
              </a:rPr>
              <a:t>SZOCIÁLIS</a:t>
            </a:r>
            <a:r>
              <a:rPr lang="hu-HU" sz="1600" spc="-90" dirty="0">
                <a:solidFill>
                  <a:srgbClr val="FF0000"/>
                </a:solidFill>
                <a:cs typeface="Calibri"/>
              </a:rPr>
              <a:t> </a:t>
            </a:r>
            <a:r>
              <a:rPr lang="hu-HU" sz="1600" dirty="0">
                <a:solidFill>
                  <a:srgbClr val="FF0000"/>
                </a:solidFill>
                <a:cs typeface="Calibri"/>
              </a:rPr>
              <a:t>ALAPÚ</a:t>
            </a:r>
            <a:endParaRPr lang="hu-HU" sz="1600" dirty="0">
              <a:cs typeface="Calibri"/>
            </a:endParaRPr>
          </a:p>
          <a:p>
            <a:pPr marL="425450">
              <a:lnSpc>
                <a:spcPct val="100000"/>
              </a:lnSpc>
            </a:pPr>
            <a:r>
              <a:rPr lang="hu-HU" sz="1600" spc="-55" dirty="0">
                <a:solidFill>
                  <a:srgbClr val="FF0000"/>
                </a:solidFill>
                <a:cs typeface="Calibri"/>
              </a:rPr>
              <a:t>TÁMOGATÁS</a:t>
            </a:r>
            <a:r>
              <a:rPr lang="hu-HU" sz="1600" spc="-50" dirty="0">
                <a:solidFill>
                  <a:srgbClr val="FF0000"/>
                </a:solidFill>
                <a:cs typeface="Calibri"/>
              </a:rPr>
              <a:t> </a:t>
            </a:r>
            <a:r>
              <a:rPr lang="hu-HU" sz="1600" spc="-10" dirty="0">
                <a:solidFill>
                  <a:srgbClr val="FF0000"/>
                </a:solidFill>
                <a:cs typeface="Calibri"/>
              </a:rPr>
              <a:t>KIEGÉSZÍTŐ</a:t>
            </a:r>
            <a:endParaRPr lang="hu-HU" sz="1600" dirty="0"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endParaRPr lang="hu-HU" sz="1600" dirty="0">
              <a:latin typeface="+mj-lt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hu-HU" sz="1600" dirty="0">
              <a:latin typeface="+mj-lt"/>
              <a:cs typeface="Times New Roman"/>
            </a:endParaRPr>
          </a:p>
          <a:p>
            <a:pPr marL="577850" marR="712470" algn="ctr">
              <a:lnSpc>
                <a:spcPct val="100000"/>
              </a:lnSpc>
            </a:pPr>
            <a:r>
              <a:rPr lang="hu-HU" sz="1600" spc="-10" dirty="0">
                <a:solidFill>
                  <a:srgbClr val="FF0000"/>
                </a:solidFill>
                <a:latin typeface="+mj-lt"/>
                <a:cs typeface="Calibri"/>
              </a:rPr>
              <a:t>KIEGÉSZÍTŐ </a:t>
            </a:r>
            <a:r>
              <a:rPr lang="hu-HU" sz="1600" spc="-55" dirty="0">
                <a:solidFill>
                  <a:srgbClr val="FF0000"/>
                </a:solidFill>
                <a:latin typeface="+mj-lt"/>
                <a:cs typeface="Calibri"/>
              </a:rPr>
              <a:t>TÁMOGATÁS  </a:t>
            </a:r>
            <a:r>
              <a:rPr lang="hu-HU" sz="1600" spc="-30" dirty="0">
                <a:solidFill>
                  <a:srgbClr val="FF0000"/>
                </a:solidFill>
                <a:latin typeface="+mj-lt"/>
                <a:cs typeface="Calibri"/>
              </a:rPr>
              <a:t>TARTÓSAN </a:t>
            </a:r>
            <a:r>
              <a:rPr lang="hu-HU" sz="1600" spc="-5" dirty="0">
                <a:solidFill>
                  <a:srgbClr val="FF0000"/>
                </a:solidFill>
                <a:latin typeface="+mj-lt"/>
                <a:cs typeface="Calibri"/>
              </a:rPr>
              <a:t>BETEG </a:t>
            </a:r>
            <a:r>
              <a:rPr lang="hu-HU" sz="1600" spc="-10" dirty="0">
                <a:solidFill>
                  <a:srgbClr val="FF0000"/>
                </a:solidFill>
                <a:latin typeface="+mj-lt"/>
                <a:cs typeface="Calibri"/>
              </a:rPr>
              <a:t>ÉS  </a:t>
            </a:r>
            <a:r>
              <a:rPr lang="hu-HU" sz="1600" spc="-30" dirty="0">
                <a:solidFill>
                  <a:srgbClr val="FF0000"/>
                </a:solidFill>
                <a:latin typeface="+mj-lt"/>
                <a:cs typeface="Calibri"/>
              </a:rPr>
              <a:t>FOGYATÉKOSSÁGGAL</a:t>
            </a:r>
            <a:r>
              <a:rPr lang="hu-HU" sz="1600" spc="-75" dirty="0">
                <a:solidFill>
                  <a:srgbClr val="FF0000"/>
                </a:solidFill>
                <a:latin typeface="+mj-lt"/>
                <a:cs typeface="Calibri"/>
              </a:rPr>
              <a:t> </a:t>
            </a:r>
            <a:r>
              <a:rPr lang="hu-HU" sz="1600" spc="-15" dirty="0">
                <a:solidFill>
                  <a:srgbClr val="FF0000"/>
                </a:solidFill>
                <a:latin typeface="+mj-lt"/>
                <a:cs typeface="Calibri"/>
              </a:rPr>
              <a:t>ÉLŐK  </a:t>
            </a:r>
            <a:r>
              <a:rPr lang="hu-HU" sz="1600" dirty="0">
                <a:solidFill>
                  <a:srgbClr val="FF0000"/>
                </a:solidFill>
                <a:latin typeface="+mj-lt"/>
                <a:cs typeface="Calibri"/>
              </a:rPr>
              <a:t>SZÁMÁRA</a:t>
            </a:r>
            <a:endParaRPr lang="hu-HU" sz="1600" dirty="0">
              <a:latin typeface="+mj-lt"/>
              <a:cs typeface="Calibri"/>
            </a:endParaRPr>
          </a:p>
        </p:txBody>
      </p:sp>
      <p:sp>
        <p:nvSpPr>
          <p:cNvPr id="10" name="object 5"/>
          <p:cNvSpPr/>
          <p:nvPr/>
        </p:nvSpPr>
        <p:spPr>
          <a:xfrm>
            <a:off x="4912630" y="4921568"/>
            <a:ext cx="756285" cy="792480"/>
          </a:xfrm>
          <a:custGeom>
            <a:avLst/>
            <a:gdLst/>
            <a:ahLst/>
            <a:cxnLst/>
            <a:rect l="l" t="t" r="r" b="b"/>
            <a:pathLst>
              <a:path w="756285" h="792479">
                <a:moveTo>
                  <a:pt x="256921" y="541172"/>
                </a:moveTo>
                <a:lnTo>
                  <a:pt x="0" y="666826"/>
                </a:lnTo>
                <a:lnTo>
                  <a:pt x="256921" y="792479"/>
                </a:lnTo>
                <a:lnTo>
                  <a:pt x="256921" y="712596"/>
                </a:lnTo>
                <a:lnTo>
                  <a:pt x="676021" y="712596"/>
                </a:lnTo>
                <a:lnTo>
                  <a:pt x="676021" y="621042"/>
                </a:lnTo>
                <a:lnTo>
                  <a:pt x="256921" y="621042"/>
                </a:lnTo>
                <a:lnTo>
                  <a:pt x="256921" y="541172"/>
                </a:lnTo>
                <a:close/>
              </a:path>
              <a:path w="756285" h="792479">
                <a:moveTo>
                  <a:pt x="676021" y="256920"/>
                </a:moveTo>
                <a:lnTo>
                  <a:pt x="584454" y="256920"/>
                </a:lnTo>
                <a:lnTo>
                  <a:pt x="584454" y="621042"/>
                </a:lnTo>
                <a:lnTo>
                  <a:pt x="676021" y="621042"/>
                </a:lnTo>
                <a:lnTo>
                  <a:pt x="676021" y="256920"/>
                </a:lnTo>
                <a:close/>
              </a:path>
              <a:path w="756285" h="792479">
                <a:moveTo>
                  <a:pt x="630301" y="0"/>
                </a:moveTo>
                <a:lnTo>
                  <a:pt x="504571" y="256920"/>
                </a:lnTo>
                <a:lnTo>
                  <a:pt x="755904" y="256920"/>
                </a:lnTo>
                <a:lnTo>
                  <a:pt x="63030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71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sz="2800" b="1" dirty="0" smtClean="0">
                <a:solidFill>
                  <a:srgbClr val="09422E"/>
                </a:solidFill>
                <a:latin typeface="+mn-lt"/>
                <a:cs typeface="Bembo-AH-Bold"/>
              </a:rPr>
              <a:t>Elnyerhető ösztöndíj összege-szakmai gyakorlat</a:t>
            </a:r>
            <a:endParaRPr lang="hu-HU" sz="2800" b="1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900" dirty="0" err="1" smtClean="0">
                <a:solidFill>
                  <a:schemeClr val="tx1"/>
                </a:solidFill>
                <a:cs typeface="Bembo-AH"/>
              </a:rPr>
              <a:t>Gödöll</a:t>
            </a:r>
            <a:r>
              <a:rPr lang="hu-HU" sz="900" dirty="0" smtClean="0">
                <a:solidFill>
                  <a:schemeClr val="tx1"/>
                </a:solidFill>
                <a:cs typeface="Bembo-AH"/>
              </a:rPr>
              <a:t>ő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-28-522-000</a:t>
            </a:r>
            <a:r>
              <a:rPr lang="hu-HU" sz="900" dirty="0" smtClean="0">
                <a:solidFill>
                  <a:schemeClr val="tx1"/>
                </a:solidFill>
                <a:cs typeface="Bembo-AH"/>
              </a:rPr>
              <a:t>  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E-mail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: </a:t>
            </a:r>
            <a:r>
              <a:rPr lang="en-US" sz="9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024421" y="1883363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83363"/>
            <a:ext cx="7490566" cy="418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sz="2800" b="1" dirty="0" smtClean="0">
                <a:solidFill>
                  <a:srgbClr val="09422E"/>
                </a:solidFill>
                <a:latin typeface="+mn-lt"/>
                <a:cs typeface="Bembo-AH-Bold"/>
              </a:rPr>
              <a:t>Elnyerhető ösztöndíj összege-részképzés</a:t>
            </a:r>
            <a:endParaRPr lang="hu-HU" sz="2800" b="1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900" dirty="0" err="1" smtClean="0">
                <a:solidFill>
                  <a:schemeClr val="tx1"/>
                </a:solidFill>
                <a:cs typeface="Bembo-AH"/>
              </a:rPr>
              <a:t>Gödöll</a:t>
            </a:r>
            <a:r>
              <a:rPr lang="hu-HU" sz="900" dirty="0" smtClean="0">
                <a:solidFill>
                  <a:schemeClr val="tx1"/>
                </a:solidFill>
                <a:cs typeface="Bembo-AH"/>
              </a:rPr>
              <a:t>ő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-28-522-000</a:t>
            </a:r>
            <a:r>
              <a:rPr lang="hu-HU" sz="900" dirty="0" smtClean="0">
                <a:solidFill>
                  <a:schemeClr val="tx1"/>
                </a:solidFill>
                <a:cs typeface="Bembo-AH"/>
              </a:rPr>
              <a:t>  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E-mail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: </a:t>
            </a:r>
            <a:r>
              <a:rPr lang="en-US" sz="9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87" y="1772816"/>
            <a:ext cx="7476768" cy="439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Tudnivalók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4999"/>
            <a:ext cx="7620000" cy="4327525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1800" dirty="0" err="1" smtClean="0">
                <a:solidFill>
                  <a:schemeClr val="bg1">
                    <a:lumMod val="50000"/>
                  </a:schemeClr>
                </a:solidFill>
              </a:rPr>
              <a:t>BSc</a:t>
            </a: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: két lezárt félév, </a:t>
            </a:r>
            <a:r>
              <a:rPr lang="hu-HU" sz="1800" dirty="0" err="1" smtClean="0">
                <a:solidFill>
                  <a:schemeClr val="bg1">
                    <a:lumMod val="50000"/>
                  </a:schemeClr>
                </a:solidFill>
              </a:rPr>
              <a:t>MSc</a:t>
            </a: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: egy lezárt félév szükséges a kiutazáshoz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Két megvalósuló 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mobilitás között minimum </a:t>
            </a: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hónapnak el kell telnie!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1800" i="1" u="sng" dirty="0" smtClean="0">
                <a:solidFill>
                  <a:schemeClr val="bg1">
                    <a:lumMod val="50000"/>
                  </a:schemeClr>
                </a:solidFill>
              </a:rPr>
              <a:t>Biztosítás: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hu-HU" sz="1800" dirty="0" err="1" smtClean="0">
                <a:solidFill>
                  <a:schemeClr val="bg1">
                    <a:lumMod val="50000"/>
                  </a:schemeClr>
                </a:solidFill>
              </a:rPr>
              <a:t>Dombornyomott</a:t>
            </a: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 bankkártyához kapcsolódó biztosítás nem elfogadható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Teljes mobilitási időszakra szóljon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Fogadó cég által kötött biztosítás esetén kérjük a kötvényt!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1800" i="1" u="sng" dirty="0" smtClean="0">
                <a:solidFill>
                  <a:schemeClr val="bg1">
                    <a:lumMod val="50000"/>
                  </a:schemeClr>
                </a:solidFill>
              </a:rPr>
              <a:t>Végzés utáni mobilitás: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Aktív hallgatói státusz megszűnése (abszolválás/záróvizsga napja) utáni naptól számított 12 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hónapon belül vissza kell </a:t>
            </a: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érkezni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Pályázni, szerződni csak aktív hallgatói státusszal lehetséges!!!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Kiértesítés az ösztöndíj elnyeréséről: abszolválás napjáig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endParaRPr lang="hu-H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endParaRPr lang="hu-HU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900" dirty="0" err="1" smtClean="0">
                <a:solidFill>
                  <a:schemeClr val="tx1"/>
                </a:solidFill>
                <a:cs typeface="Bembo-AH"/>
              </a:rPr>
              <a:t>Gödöll</a:t>
            </a:r>
            <a:r>
              <a:rPr lang="hu-HU" sz="900" dirty="0" smtClean="0">
                <a:solidFill>
                  <a:schemeClr val="tx1"/>
                </a:solidFill>
                <a:cs typeface="Bembo-AH"/>
              </a:rPr>
              <a:t>ő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-28-522-000</a:t>
            </a:r>
            <a:r>
              <a:rPr lang="hu-HU" sz="900" dirty="0" smtClean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E-mail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: </a:t>
            </a:r>
            <a:r>
              <a:rPr lang="en-US" sz="9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</p:spTree>
    <p:extLst>
      <p:ext uri="{BB962C8B-B14F-4D97-AF65-F5344CB8AC3E}">
        <p14:creationId xmlns:p14="http://schemas.microsoft.com/office/powerpoint/2010/main" val="68209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Pályázás menete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7620000" cy="419100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400" dirty="0" smtClean="0">
                <a:solidFill>
                  <a:srgbClr val="5F5F5F"/>
                </a:solidFill>
              </a:rPr>
              <a:t>Pályázati felhívás, pályázati felület linkje, csatolandó mellékletek: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b="1" dirty="0" smtClean="0">
                <a:solidFill>
                  <a:srgbClr val="5F5F5F"/>
                </a:solidFill>
              </a:rPr>
              <a:t>Szakmai gyakorlat: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http://</a:t>
            </a:r>
            <a:r>
              <a:rPr lang="hu-HU" sz="2000" u="sng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osztondijak.szie.hu/erasmus/hallgatoi-mobilitas-student-mobility/godolloi-campus-szakmai-gyakorlat-mobility-traineeship</a:t>
            </a:r>
            <a:endParaRPr lang="hu-HU" sz="2000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b="1" dirty="0" smtClean="0">
                <a:solidFill>
                  <a:srgbClr val="5F5F5F"/>
                </a:solidFill>
              </a:rPr>
              <a:t>Részképzés: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http://</a:t>
            </a:r>
            <a:r>
              <a:rPr lang="hu-HU" sz="2000" u="sng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osztondijak.szie.hu/erasmus/hallgatoi-mobilitas-student-mobility/tanulmanyi-celu-mobilitas-reszkepzes-mobility-studies</a:t>
            </a:r>
            <a:endParaRPr lang="hu-HU" sz="2000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endParaRPr lang="hu-HU" sz="2400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900" dirty="0" err="1" smtClean="0">
                <a:solidFill>
                  <a:schemeClr val="tx1"/>
                </a:solidFill>
                <a:cs typeface="Bembo-AH"/>
              </a:rPr>
              <a:t>Gödöll</a:t>
            </a:r>
            <a:r>
              <a:rPr lang="hu-HU" sz="900" dirty="0" smtClean="0">
                <a:solidFill>
                  <a:schemeClr val="tx1"/>
                </a:solidFill>
                <a:cs typeface="Bembo-AH"/>
              </a:rPr>
              <a:t>ő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-28-522-000</a:t>
            </a:r>
            <a:r>
              <a:rPr lang="hu-HU" sz="900" dirty="0" smtClean="0">
                <a:solidFill>
                  <a:schemeClr val="tx1"/>
                </a:solidFill>
                <a:cs typeface="Bembo-AH"/>
              </a:rPr>
              <a:t>  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E-mail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: </a:t>
            </a:r>
            <a:r>
              <a:rPr lang="en-US" sz="900" dirty="0">
                <a:solidFill>
                  <a:schemeClr val="tx1"/>
                </a:solidFill>
                <a:cs typeface="Bembo-AH"/>
                <a:hlinkClick r:id="rId5"/>
              </a:rPr>
              <a:t>info@szie.hu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4" y="-34212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Pályázat mellékletei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905000"/>
            <a:ext cx="7511752" cy="3972272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Europass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önéletrajz (magyar, angol nyelvű), aláírva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Europass</a:t>
            </a:r>
            <a:r>
              <a:rPr lang="hu-H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motivációs 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levél </a:t>
            </a:r>
            <a:r>
              <a:rPr lang="hu-H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(magyar, angol nyelvű), 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aláírva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két szaktanári ajánlás </a:t>
            </a:r>
            <a:r>
              <a:rPr lang="hu-H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(magyar, angol nyelvű), </a:t>
            </a:r>
            <a:endParaRPr lang="hu-HU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nyelvvizsga bizonyítvány(ok) másolata(i), 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legutóbbi 2 lezárt félév vizsgaeredménye </a:t>
            </a:r>
            <a:r>
              <a:rPr lang="hu-H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Neptunból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kinyomtatva, a tanulmányi osztály által aláírva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ktív jogviszony igazolás, </a:t>
            </a:r>
            <a:r>
              <a:rPr lang="hu-H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 tanulmányi osztály által aláírva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kiemelkedő teljesítmény,  önkéntes munka (pl. ESN) igazolása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szociális </a:t>
            </a:r>
            <a:r>
              <a:rPr lang="hu-HU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kiegészítő támogatásra való jogosultság esetén hivatalos </a:t>
            </a:r>
            <a:r>
              <a:rPr lang="hu-HU" sz="16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igazolás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hu-HU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tartósan beteg vagy fogyatékkal élő hallgatók 3 hónapnál nem régebbi kórtörténeti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16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          összefoglalója</a:t>
            </a:r>
            <a:endParaRPr lang="hu-HU" sz="1600" spc="-5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400" b="1" dirty="0" smtClean="0">
                <a:solidFill>
                  <a:srgbClr val="5F5F5F"/>
                </a:solidFill>
              </a:rPr>
              <a:t>A pályázat mellékleteit összefűzve, egyben kérjük leadni!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900" dirty="0" err="1" smtClean="0">
                <a:solidFill>
                  <a:schemeClr val="tx1"/>
                </a:solidFill>
                <a:cs typeface="Bembo-AH"/>
              </a:rPr>
              <a:t>Gödöll</a:t>
            </a:r>
            <a:r>
              <a:rPr lang="hu-HU" sz="900" dirty="0" smtClean="0">
                <a:solidFill>
                  <a:schemeClr val="tx1"/>
                </a:solidFill>
                <a:cs typeface="Bembo-AH"/>
              </a:rPr>
              <a:t>ő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-28-522-000</a:t>
            </a:r>
            <a:r>
              <a:rPr lang="hu-HU" sz="900" dirty="0" smtClean="0">
                <a:solidFill>
                  <a:schemeClr val="tx1"/>
                </a:solidFill>
                <a:cs typeface="Bembo-AH"/>
              </a:rPr>
              <a:t>  </a:t>
            </a:r>
            <a:r>
              <a:rPr lang="en-US" sz="900" dirty="0" smtClean="0">
                <a:solidFill>
                  <a:schemeClr val="tx1"/>
                </a:solidFill>
                <a:cs typeface="Bembo-AH"/>
              </a:rPr>
              <a:t>E-mail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: </a:t>
            </a:r>
            <a:r>
              <a:rPr lang="en-US" sz="9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2930</TotalTime>
  <Words>1031</Words>
  <Application>Microsoft Office PowerPoint</Application>
  <PresentationFormat>Diavetítés a képernyőre (4:3 oldalarány)</PresentationFormat>
  <Paragraphs>154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6" baseType="lpstr">
      <vt:lpstr>Arial</vt:lpstr>
      <vt:lpstr>Bembo-AH</vt:lpstr>
      <vt:lpstr>Bembo-AH-Bold</vt:lpstr>
      <vt:lpstr>Calibri</vt:lpstr>
      <vt:lpstr>Helvetica-AH</vt:lpstr>
      <vt:lpstr>Times New Roman</vt:lpstr>
      <vt:lpstr>Wingdings</vt:lpstr>
      <vt:lpstr>Office Theme</vt:lpstr>
      <vt:lpstr>PowerPoint-bemutató</vt:lpstr>
      <vt:lpstr>PowerPoint-bemutató</vt:lpstr>
      <vt:lpstr>Erasmus+ program</vt:lpstr>
      <vt:lpstr>Erasmus+ program</vt:lpstr>
      <vt:lpstr>Elnyerhető ösztöndíj összege-szakmai gyakorlat</vt:lpstr>
      <vt:lpstr>Elnyerhető ösztöndíj összege-részképzés</vt:lpstr>
      <vt:lpstr>Tudnivalók</vt:lpstr>
      <vt:lpstr>Pályázás menete</vt:lpstr>
      <vt:lpstr>Pályázat mellékletei</vt:lpstr>
      <vt:lpstr>Pályázati határidők</vt:lpstr>
      <vt:lpstr>Bírálati szempontok</vt:lpstr>
      <vt:lpstr>Szerződéskötés, ösztöndíj utalása</vt:lpstr>
      <vt:lpstr>Praktikus tanácsok pályázóknak</vt:lpstr>
      <vt:lpstr>PowerPoint-bemutató</vt:lpstr>
      <vt:lpstr>PowerPoint-bemutató</vt:lpstr>
      <vt:lpstr>Felkészülés a kalandra</vt:lpstr>
      <vt:lpstr>Linkgyűjtemény</vt:lpstr>
      <vt:lpstr> Köszönöm a figyelmet!</vt:lpstr>
    </vt:vector>
  </TitlesOfParts>
  <Company>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Próbaszöveg</dc:title>
  <dc:creator>laci laci</dc:creator>
  <cp:lastModifiedBy>Kátai Henrietta</cp:lastModifiedBy>
  <cp:revision>164</cp:revision>
  <cp:lastPrinted>2018-10-02T08:56:51Z</cp:lastPrinted>
  <dcterms:created xsi:type="dcterms:W3CDTF">2010-07-05T13:23:17Z</dcterms:created>
  <dcterms:modified xsi:type="dcterms:W3CDTF">2019-10-10T09:27:11Z</dcterms:modified>
</cp:coreProperties>
</file>