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2D1D50-6B2F-4D85-A3F6-CF5629485880}">
          <p14:sldIdLst>
            <p14:sldId id="256"/>
            <p14:sldId id="257"/>
            <p14:sldId id="258"/>
            <p14:sldId id="259"/>
            <p14:sldId id="260"/>
            <p14:sldId id="261"/>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9E5"/>
    <a:srgbClr val="22065A"/>
    <a:srgbClr val="430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09" d="100"/>
          <a:sy n="109" d="100"/>
        </p:scale>
        <p:origin x="129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p>
            <a:fld id="{857CC766-F4B9-4AC3-A5FE-65835391F412}" type="datetimeFigureOut">
              <a:rPr lang="hu-HU" smtClean="0"/>
              <a:t>2020. 02. 13.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227559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857CC766-F4B9-4AC3-A5FE-65835391F412}" type="datetimeFigureOut">
              <a:rPr lang="hu-HU" smtClean="0"/>
              <a:t>2020. 02. 13.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195589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857CC766-F4B9-4AC3-A5FE-65835391F412}" type="datetimeFigureOut">
              <a:rPr lang="hu-HU" smtClean="0"/>
              <a:t>2020. 02. 13.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247939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857CC766-F4B9-4AC3-A5FE-65835391F412}" type="datetimeFigureOut">
              <a:rPr lang="hu-HU" smtClean="0"/>
              <a:t>2020. 02. 13.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21852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CC766-F4B9-4AC3-A5FE-65835391F412}" type="datetimeFigureOut">
              <a:rPr lang="hu-HU" smtClean="0"/>
              <a:t>2020. 02. 13.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281917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4"/>
          <p:cNvSpPr>
            <a:spLocks noGrp="1"/>
          </p:cNvSpPr>
          <p:nvPr>
            <p:ph type="dt" sz="half" idx="10"/>
          </p:nvPr>
        </p:nvSpPr>
        <p:spPr/>
        <p:txBody>
          <a:bodyPr/>
          <a:lstStyle/>
          <a:p>
            <a:fld id="{857CC766-F4B9-4AC3-A5FE-65835391F412}" type="datetimeFigureOut">
              <a:rPr lang="hu-HU" smtClean="0"/>
              <a:t>2020. 02. 13.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113039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p:txBody>
          <a:bodyPr/>
          <a:lstStyle/>
          <a:p>
            <a:fld id="{857CC766-F4B9-4AC3-A5FE-65835391F412}" type="datetimeFigureOut">
              <a:rPr lang="hu-HU" smtClean="0"/>
              <a:t>2020. 02. 13.</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10103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2"/>
          <p:cNvSpPr>
            <a:spLocks noGrp="1"/>
          </p:cNvSpPr>
          <p:nvPr>
            <p:ph type="dt" sz="half" idx="10"/>
          </p:nvPr>
        </p:nvSpPr>
        <p:spPr/>
        <p:txBody>
          <a:bodyPr/>
          <a:lstStyle/>
          <a:p>
            <a:fld id="{857CC766-F4B9-4AC3-A5FE-65835391F412}" type="datetimeFigureOut">
              <a:rPr lang="hu-HU" smtClean="0"/>
              <a:t>2020. 02. 13.</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260674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CC766-F4B9-4AC3-A5FE-65835391F412}" type="datetimeFigureOut">
              <a:rPr lang="hu-HU" smtClean="0"/>
              <a:t>2020. 02. 13.</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40548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CC766-F4B9-4AC3-A5FE-65835391F412}" type="datetimeFigureOut">
              <a:rPr lang="hu-HU" smtClean="0"/>
              <a:t>2020. 02. 13.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403570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CC766-F4B9-4AC3-A5FE-65835391F412}" type="datetimeFigureOut">
              <a:rPr lang="hu-HU" smtClean="0"/>
              <a:t>2020. 02. 13.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C6D4753-B5D3-455D-BE27-8B95E89AC0B6}" type="slidenum">
              <a:rPr lang="hu-HU" smtClean="0"/>
              <a:t>‹#›</a:t>
            </a:fld>
            <a:endParaRPr lang="hu-HU"/>
          </a:p>
        </p:txBody>
      </p:sp>
    </p:spTree>
    <p:extLst>
      <p:ext uri="{BB962C8B-B14F-4D97-AF65-F5344CB8AC3E}">
        <p14:creationId xmlns:p14="http://schemas.microsoft.com/office/powerpoint/2010/main" val="4368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u-H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CC766-F4B9-4AC3-A5FE-65835391F412}" type="datetimeFigureOut">
              <a:rPr lang="hu-HU" smtClean="0"/>
              <a:t>2020. 02. 13.</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D4753-B5D3-455D-BE27-8B95E89AC0B6}" type="slidenum">
              <a:rPr lang="hu-HU" smtClean="0"/>
              <a:t>‹#›</a:t>
            </a:fld>
            <a:endParaRPr lang="hu-HU"/>
          </a:p>
        </p:txBody>
      </p:sp>
    </p:spTree>
    <p:extLst>
      <p:ext uri="{BB962C8B-B14F-4D97-AF65-F5344CB8AC3E}">
        <p14:creationId xmlns:p14="http://schemas.microsoft.com/office/powerpoint/2010/main" val="13135346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hacusa.org/ci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HungarianAmericanCoalition/" TargetMode="External"/><Relationship Id="rId7" Type="http://schemas.openxmlformats.org/officeDocument/2006/relationships/image" Target="../media/image8.png"/><Relationship Id="rId2" Type="http://schemas.openxmlformats.org/officeDocument/2006/relationships/hyperlink" Target="http://www.hacusa.or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instagram.com/hungarianamericancoalition/"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uVkC-PKBR6c&amp;feature=youtu.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75" y="438028"/>
            <a:ext cx="7772400" cy="2808313"/>
          </a:xfrm>
        </p:spPr>
        <p:txBody>
          <a:bodyPr>
            <a:normAutofit/>
          </a:bodyPr>
          <a:lstStyle/>
          <a:p>
            <a:r>
              <a:rPr lang="hu-HU" b="1" spc="-150" dirty="0" smtClean="0">
                <a:solidFill>
                  <a:srgbClr val="FF0000"/>
                </a:solidFill>
                <a:effectLst>
                  <a:outerShdw blurRad="38100" dist="38100" dir="2700000" algn="tl">
                    <a:srgbClr val="000000">
                      <a:alpha val="43137"/>
                    </a:srgbClr>
                  </a:outerShdw>
                </a:effectLst>
              </a:rPr>
              <a:t>JOHN N. LAUER </a:t>
            </a:r>
            <a:br>
              <a:rPr lang="hu-HU" b="1" spc="-150" dirty="0" smtClean="0">
                <a:solidFill>
                  <a:srgbClr val="FF0000"/>
                </a:solidFill>
                <a:effectLst>
                  <a:outerShdw blurRad="38100" dist="38100" dir="2700000" algn="tl">
                    <a:srgbClr val="000000">
                      <a:alpha val="43137"/>
                    </a:srgbClr>
                  </a:outerShdw>
                </a:effectLst>
              </a:rPr>
            </a:br>
            <a:r>
              <a:rPr lang="hu-HU" b="1" spc="-150" dirty="0" smtClean="0">
                <a:solidFill>
                  <a:srgbClr val="FF0000"/>
                </a:solidFill>
                <a:effectLst>
                  <a:outerShdw blurRad="38100" dist="38100" dir="2700000" algn="tl">
                    <a:srgbClr val="000000">
                      <a:alpha val="43137"/>
                    </a:srgbClr>
                  </a:outerShdw>
                </a:effectLst>
              </a:rPr>
              <a:t>VEZETŐKÉPZŐ PROGRAM</a:t>
            </a:r>
            <a:r>
              <a:rPr lang="hu-HU" spc="-150" dirty="0" smtClean="0">
                <a:effectLst>
                  <a:outerShdw blurRad="38100" dist="38100" dir="2700000" algn="tl">
                    <a:srgbClr val="000000">
                      <a:alpha val="43137"/>
                    </a:srgbClr>
                  </a:outerShdw>
                </a:effectLst>
              </a:rPr>
              <a:t/>
            </a:r>
            <a:br>
              <a:rPr lang="hu-HU" spc="-150" dirty="0" smtClean="0">
                <a:effectLst>
                  <a:outerShdw blurRad="38100" dist="38100" dir="2700000" algn="tl">
                    <a:srgbClr val="000000">
                      <a:alpha val="43137"/>
                    </a:srgbClr>
                  </a:outerShdw>
                </a:effectLst>
              </a:rPr>
            </a:br>
            <a:r>
              <a:rPr lang="hu-HU" b="1" spc="-150" dirty="0" smtClean="0">
                <a:solidFill>
                  <a:srgbClr val="22065A"/>
                </a:solidFill>
                <a:effectLst>
                  <a:outerShdw blurRad="38100" dist="38100" dir="2700000" algn="tl">
                    <a:srgbClr val="000000">
                      <a:alpha val="43137"/>
                    </a:srgbClr>
                  </a:outerShdw>
                </a:effectLst>
              </a:rPr>
              <a:t>JOHN N. LAUER </a:t>
            </a:r>
            <a:br>
              <a:rPr lang="hu-HU" b="1" spc="-150" dirty="0" smtClean="0">
                <a:solidFill>
                  <a:srgbClr val="22065A"/>
                </a:solidFill>
                <a:effectLst>
                  <a:outerShdw blurRad="38100" dist="38100" dir="2700000" algn="tl">
                    <a:srgbClr val="000000">
                      <a:alpha val="43137"/>
                    </a:srgbClr>
                  </a:outerShdw>
                </a:effectLst>
              </a:rPr>
            </a:br>
            <a:r>
              <a:rPr lang="hu-HU" b="1" spc="-150" dirty="0" smtClean="0">
                <a:solidFill>
                  <a:srgbClr val="22065A"/>
                </a:solidFill>
                <a:effectLst>
                  <a:outerShdw blurRad="38100" dist="38100" dir="2700000" algn="tl">
                    <a:srgbClr val="000000">
                      <a:alpha val="43137"/>
                    </a:srgbClr>
                  </a:outerShdw>
                </a:effectLst>
              </a:rPr>
              <a:t>LEADERSHIP TRAINING PROGRAM</a:t>
            </a:r>
            <a:endParaRPr lang="hu-HU" b="1" spc="-150" dirty="0">
              <a:solidFill>
                <a:srgbClr val="22065A"/>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07604" y="3356992"/>
            <a:ext cx="6400800" cy="1445096"/>
          </a:xfrm>
        </p:spPr>
        <p:txBody>
          <a:bodyPr>
            <a:normAutofit/>
          </a:bodyPr>
          <a:lstStyle/>
          <a:p>
            <a:endParaRPr lang="hu-HU" b="1" i="1" dirty="0">
              <a:solidFill>
                <a:srgbClr val="430CB0"/>
              </a:solidFill>
              <a:effectLst>
                <a:outerShdw blurRad="38100" dist="38100" dir="2700000" algn="tl">
                  <a:srgbClr val="000000">
                    <a:alpha val="43137"/>
                  </a:srgbClr>
                </a:outerShdw>
              </a:effectLst>
            </a:endParaRPr>
          </a:p>
        </p:txBody>
      </p:sp>
      <p:pic>
        <p:nvPicPr>
          <p:cNvPr id="1026" name="Picture 2" descr="K:\Kozos\Dropbox\HAC\Projects\Projects - Active\Congressional Internship\Program Documents\Hungarian info for universities\HAC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284984"/>
            <a:ext cx="453625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47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rgbClr val="22065A"/>
                </a:solidFill>
                <a:effectLst>
                  <a:outerShdw blurRad="38100" dist="38100" dir="2700000" algn="tl">
                    <a:srgbClr val="000000">
                      <a:alpha val="43137"/>
                    </a:srgbClr>
                  </a:outerShdw>
                </a:effectLst>
              </a:rPr>
              <a:t>Kik vagyunk</a:t>
            </a:r>
            <a:endParaRPr lang="hu-HU" b="1" dirty="0">
              <a:solidFill>
                <a:srgbClr val="22065A"/>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556792"/>
            <a:ext cx="4824536" cy="4824536"/>
          </a:xfrm>
        </p:spPr>
      </p:pic>
      <p:sp>
        <p:nvSpPr>
          <p:cNvPr id="5" name="TextBox 4"/>
          <p:cNvSpPr txBox="1"/>
          <p:nvPr/>
        </p:nvSpPr>
        <p:spPr>
          <a:xfrm>
            <a:off x="5580112" y="3428999"/>
            <a:ext cx="3456384" cy="3139321"/>
          </a:xfrm>
          <a:prstGeom prst="rect">
            <a:avLst/>
          </a:prstGeom>
          <a:noFill/>
        </p:spPr>
        <p:txBody>
          <a:bodyPr wrap="square" rtlCol="0">
            <a:spAutoFit/>
          </a:bodyPr>
          <a:lstStyle/>
          <a:p>
            <a:r>
              <a:rPr lang="hu-HU" i="1" dirty="0" smtClean="0">
                <a:solidFill>
                  <a:srgbClr val="22065A"/>
                </a:solidFill>
              </a:rPr>
              <a:t>A John N. Lauer Vezetőképző Program célja, hogy angolul beszélő, jól képzett, magyarországi és határon túli fiatalokat megismertessen az amerikai kongresszusi hivatalok, vagy kapcsolódó intézmények működésével, ezáltal motiválva őket közszolgálati tevékenység vállalására saját származási helyükön.</a:t>
            </a:r>
            <a:endParaRPr lang="hu-HU" i="1" dirty="0">
              <a:solidFill>
                <a:srgbClr val="22065A"/>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0" y="1340768"/>
            <a:ext cx="3182937"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642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rgbClr val="22065A"/>
                </a:solidFill>
                <a:effectLst>
                  <a:outerShdw blurRad="38100" dist="38100" dir="2700000" algn="tl">
                    <a:srgbClr val="000000">
                      <a:alpha val="43137"/>
                    </a:srgbClr>
                  </a:outerShdw>
                </a:effectLst>
              </a:rPr>
              <a:t>Mit ajánlunk </a:t>
            </a:r>
            <a:endParaRPr lang="hu-HU" b="1" dirty="0">
              <a:solidFill>
                <a:srgbClr val="22065A"/>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 y="1535112"/>
            <a:ext cx="4040188" cy="45719"/>
          </a:xfrm>
        </p:spPr>
        <p:txBody>
          <a:bodyPr>
            <a:normAutofit fontScale="25000" lnSpcReduction="20000"/>
          </a:bodyPr>
          <a:lstStyle/>
          <a:p>
            <a:endParaRPr lang="hu-HU" dirty="0" smtClean="0"/>
          </a:p>
          <a:p>
            <a:pPr marL="342900" indent="-342900">
              <a:buFont typeface="Arial" panose="020B0604020202020204" pitchFamily="34" charset="0"/>
              <a:buChar char="•"/>
            </a:pPr>
            <a:endParaRPr lang="hu-HU" dirty="0" smtClean="0"/>
          </a:p>
        </p:txBody>
      </p:sp>
      <p:sp>
        <p:nvSpPr>
          <p:cNvPr id="4" name="Text Placeholder 3"/>
          <p:cNvSpPr>
            <a:spLocks noGrp="1"/>
          </p:cNvSpPr>
          <p:nvPr>
            <p:ph type="body" sz="quarter" idx="3"/>
          </p:nvPr>
        </p:nvSpPr>
        <p:spPr>
          <a:xfrm>
            <a:off x="4601515" y="1556792"/>
            <a:ext cx="4041775" cy="432047"/>
          </a:xfrm>
        </p:spPr>
        <p:txBody>
          <a:bodyPr>
            <a:normAutofit lnSpcReduction="10000"/>
          </a:bodyPr>
          <a:lstStyle/>
          <a:p>
            <a:pPr algn="ctr"/>
            <a:r>
              <a:rPr lang="hu-HU" dirty="0" smtClean="0">
                <a:solidFill>
                  <a:srgbClr val="22065A"/>
                </a:solidFill>
              </a:rPr>
              <a:t>Amit a gyakornok finanszíroz:</a:t>
            </a:r>
            <a:endParaRPr lang="hu-HU" dirty="0">
              <a:solidFill>
                <a:srgbClr val="22065A"/>
              </a:solidFill>
            </a:endParaRPr>
          </a:p>
        </p:txBody>
      </p:sp>
      <p:sp>
        <p:nvSpPr>
          <p:cNvPr id="6" name="Content Placeholder 5"/>
          <p:cNvSpPr>
            <a:spLocks noGrp="1"/>
          </p:cNvSpPr>
          <p:nvPr>
            <p:ph sz="quarter" idx="4"/>
          </p:nvPr>
        </p:nvSpPr>
        <p:spPr>
          <a:xfrm>
            <a:off x="4634681" y="2060848"/>
            <a:ext cx="4041775" cy="3951288"/>
          </a:xfrm>
        </p:spPr>
        <p:txBody>
          <a:bodyPr/>
          <a:lstStyle/>
          <a:p>
            <a:r>
              <a:rPr lang="hu-HU" dirty="0" smtClean="0">
                <a:solidFill>
                  <a:srgbClr val="22065A"/>
                </a:solidFill>
              </a:rPr>
              <a:t>Retúr repülőjegy</a:t>
            </a:r>
          </a:p>
          <a:p>
            <a:r>
              <a:rPr lang="hu-HU" dirty="0" smtClean="0">
                <a:solidFill>
                  <a:srgbClr val="22065A"/>
                </a:solidFill>
              </a:rPr>
              <a:t>Vízumköltség: </a:t>
            </a:r>
            <a:r>
              <a:rPr lang="en-US" dirty="0" smtClean="0">
                <a:solidFill>
                  <a:srgbClr val="22065A"/>
                </a:solidFill>
              </a:rPr>
              <a:t>$</a:t>
            </a:r>
            <a:r>
              <a:rPr lang="hu-HU" dirty="0" smtClean="0">
                <a:solidFill>
                  <a:srgbClr val="22065A"/>
                </a:solidFill>
              </a:rPr>
              <a:t>160 (B1/B2)</a:t>
            </a:r>
          </a:p>
          <a:p>
            <a:r>
              <a:rPr lang="hu-HU" dirty="0">
                <a:solidFill>
                  <a:srgbClr val="22065A"/>
                </a:solidFill>
              </a:rPr>
              <a:t> </a:t>
            </a:r>
            <a:r>
              <a:rPr lang="hu-HU" dirty="0" smtClean="0">
                <a:solidFill>
                  <a:srgbClr val="22065A"/>
                </a:solidFill>
              </a:rPr>
              <a:t>Egészségügyi- és utasbiztosítás</a:t>
            </a:r>
            <a:endParaRPr lang="hu-HU" dirty="0">
              <a:solidFill>
                <a:srgbClr val="22065A"/>
              </a:solidFill>
            </a:endParaRPr>
          </a:p>
        </p:txBody>
      </p:sp>
      <p:sp>
        <p:nvSpPr>
          <p:cNvPr id="5" name="TextBox 4"/>
          <p:cNvSpPr txBox="1"/>
          <p:nvPr/>
        </p:nvSpPr>
        <p:spPr>
          <a:xfrm>
            <a:off x="467544" y="1124744"/>
            <a:ext cx="8208912" cy="338554"/>
          </a:xfrm>
          <a:prstGeom prst="rect">
            <a:avLst/>
          </a:prstGeom>
          <a:noFill/>
        </p:spPr>
        <p:txBody>
          <a:bodyPr wrap="square" rtlCol="0">
            <a:spAutoFit/>
          </a:bodyPr>
          <a:lstStyle/>
          <a:p>
            <a:pPr algn="just"/>
            <a:endParaRPr lang="hu-HU" sz="1600" dirty="0" smtClean="0">
              <a:solidFill>
                <a:srgbClr val="22065A"/>
              </a:solidFill>
            </a:endParaRPr>
          </a:p>
        </p:txBody>
      </p:sp>
      <p:sp>
        <p:nvSpPr>
          <p:cNvPr id="7" name="Content Placeholder 6"/>
          <p:cNvSpPr>
            <a:spLocks noGrp="1"/>
          </p:cNvSpPr>
          <p:nvPr>
            <p:ph sz="half" idx="2"/>
          </p:nvPr>
        </p:nvSpPr>
        <p:spPr>
          <a:xfrm>
            <a:off x="467544" y="1556791"/>
            <a:ext cx="4040188" cy="4961485"/>
          </a:xfrm>
        </p:spPr>
        <p:txBody>
          <a:bodyPr>
            <a:normAutofit lnSpcReduction="10000"/>
          </a:bodyPr>
          <a:lstStyle/>
          <a:p>
            <a:r>
              <a:rPr lang="hu-HU" dirty="0" smtClean="0">
                <a:solidFill>
                  <a:srgbClr val="22065A"/>
                </a:solidFill>
              </a:rPr>
              <a:t>Időtartam: 4 hónap,</a:t>
            </a:r>
          </a:p>
          <a:p>
            <a:r>
              <a:rPr lang="hu-HU" dirty="0" smtClean="0">
                <a:solidFill>
                  <a:srgbClr val="22065A"/>
                </a:solidFill>
              </a:rPr>
              <a:t>Munkavégzés: Washington DC; helyi fogadószervezet; 25 </a:t>
            </a:r>
            <a:r>
              <a:rPr lang="hu-HU" dirty="0">
                <a:solidFill>
                  <a:srgbClr val="22065A"/>
                </a:solidFill>
              </a:rPr>
              <a:t>óra/hét </a:t>
            </a:r>
            <a:endParaRPr lang="hu-HU" dirty="0" smtClean="0">
              <a:solidFill>
                <a:srgbClr val="22065A"/>
              </a:solidFill>
            </a:endParaRPr>
          </a:p>
          <a:p>
            <a:r>
              <a:rPr lang="hu-HU" dirty="0" smtClean="0">
                <a:solidFill>
                  <a:srgbClr val="22065A"/>
                </a:solidFill>
              </a:rPr>
              <a:t>Havi </a:t>
            </a:r>
            <a:r>
              <a:rPr lang="en-US" dirty="0" smtClean="0">
                <a:solidFill>
                  <a:srgbClr val="22065A"/>
                </a:solidFill>
              </a:rPr>
              <a:t>$</a:t>
            </a:r>
            <a:r>
              <a:rPr lang="hu-HU" dirty="0" smtClean="0">
                <a:solidFill>
                  <a:srgbClr val="22065A"/>
                </a:solidFill>
              </a:rPr>
              <a:t>1000 ösztöndíj</a:t>
            </a:r>
          </a:p>
          <a:p>
            <a:r>
              <a:rPr lang="hu-HU" dirty="0" smtClean="0">
                <a:solidFill>
                  <a:srgbClr val="22065A"/>
                </a:solidFill>
              </a:rPr>
              <a:t>Biztosított lakhatás</a:t>
            </a:r>
          </a:p>
          <a:p>
            <a:r>
              <a:rPr lang="hu-HU" dirty="0" smtClean="0">
                <a:solidFill>
                  <a:srgbClr val="22065A"/>
                </a:solidFill>
              </a:rPr>
              <a:t>Kapcsolatépítési lehetőség</a:t>
            </a:r>
          </a:p>
          <a:p>
            <a:r>
              <a:rPr lang="hu-HU" dirty="0" smtClean="0">
                <a:solidFill>
                  <a:srgbClr val="22065A"/>
                </a:solidFill>
              </a:rPr>
              <a:t>Bekapcsolódás az Amerikai Magyar Koalíció aktuális projektjeibe</a:t>
            </a:r>
          </a:p>
          <a:p>
            <a:r>
              <a:rPr lang="hu-HU" dirty="0" smtClean="0">
                <a:solidFill>
                  <a:srgbClr val="22065A"/>
                </a:solidFill>
              </a:rPr>
              <a:t>Bekapcsolódás az amerikai magyar diaszpóra kulturális életébe</a:t>
            </a:r>
          </a:p>
          <a:p>
            <a:endParaRPr lang="hu-HU" dirty="0" smtClean="0"/>
          </a:p>
          <a:p>
            <a:endParaRPr lang="hu-HU" dirty="0"/>
          </a:p>
          <a:p>
            <a:endParaRPr lang="hu-HU" dirty="0"/>
          </a:p>
        </p:txBody>
      </p:sp>
      <p:pic>
        <p:nvPicPr>
          <p:cNvPr id="2050" name="Picture 2" descr="K:\Kozos\Dropbox\HAC\Projects\Projects - Active\Congressional Internship\Interns\2018\Intern photos 2018\Orsolya_Lorincz_and_Viktoria_Katona_at_the_Capit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833814"/>
            <a:ext cx="1782763" cy="26844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Kozos\Dropbox\HAC\Projects\Projects - Active\Congressional Internship\Interns\2018\Fall\Kiss_Balázs\Kiss_Balázs_profile p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339714"/>
            <a:ext cx="2232248" cy="167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70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rgbClr val="22065A"/>
                </a:solidFill>
                <a:effectLst>
                  <a:outerShdw blurRad="38100" dist="38100" dir="2700000" algn="tl">
                    <a:srgbClr val="000000">
                      <a:alpha val="43137"/>
                    </a:srgbClr>
                  </a:outerShdw>
                </a:effectLst>
              </a:rPr>
              <a:t>Jelentkezési feltételek</a:t>
            </a:r>
            <a:endParaRPr lang="hu-HU" b="1" dirty="0">
              <a:solidFill>
                <a:srgbClr val="22065A"/>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pPr lvl="0"/>
            <a:r>
              <a:rPr lang="hu-HU" dirty="0" smtClean="0">
                <a:solidFill>
                  <a:srgbClr val="22065A"/>
                </a:solidFill>
              </a:rPr>
              <a:t>a jelentkező amerikai </a:t>
            </a:r>
            <a:r>
              <a:rPr lang="hu-HU" dirty="0">
                <a:solidFill>
                  <a:srgbClr val="22065A"/>
                </a:solidFill>
              </a:rPr>
              <a:t>vagy magyar </a:t>
            </a:r>
            <a:r>
              <a:rPr lang="hu-HU" dirty="0" smtClean="0">
                <a:solidFill>
                  <a:srgbClr val="22065A"/>
                </a:solidFill>
              </a:rPr>
              <a:t>állampolgár, </a:t>
            </a:r>
            <a:r>
              <a:rPr lang="hu-HU" dirty="0">
                <a:solidFill>
                  <a:srgbClr val="22065A"/>
                </a:solidFill>
              </a:rPr>
              <a:t>vagy magyar nemzeti kisebbség tagja Szlovákiában, Romániában, Szerbiában, Ukrajnában, Horvátországban vagy </a:t>
            </a:r>
            <a:r>
              <a:rPr lang="hu-HU" dirty="0" smtClean="0">
                <a:solidFill>
                  <a:srgbClr val="22065A"/>
                </a:solidFill>
              </a:rPr>
              <a:t>Szlovéniában</a:t>
            </a:r>
            <a:endParaRPr lang="hu-HU" dirty="0">
              <a:solidFill>
                <a:srgbClr val="22065A"/>
              </a:solidFill>
            </a:endParaRPr>
          </a:p>
          <a:p>
            <a:pPr lvl="0"/>
            <a:r>
              <a:rPr lang="hu-HU" dirty="0">
                <a:solidFill>
                  <a:srgbClr val="22065A"/>
                </a:solidFill>
              </a:rPr>
              <a:t>hazájában legalább egy évig sikeresen felsőoktatási tanulmányokat </a:t>
            </a:r>
            <a:r>
              <a:rPr lang="hu-HU" dirty="0" smtClean="0">
                <a:solidFill>
                  <a:srgbClr val="22065A"/>
                </a:solidFill>
              </a:rPr>
              <a:t>végzett; frissdiplomások is jelentkezhetnek</a:t>
            </a:r>
            <a:endParaRPr lang="hu-HU" dirty="0">
              <a:solidFill>
                <a:srgbClr val="22065A"/>
              </a:solidFill>
            </a:endParaRPr>
          </a:p>
          <a:p>
            <a:pPr lvl="0"/>
            <a:r>
              <a:rPr lang="hu-HU" dirty="0">
                <a:solidFill>
                  <a:srgbClr val="22065A"/>
                </a:solidFill>
              </a:rPr>
              <a:t>kiváló írásbeli és szóbeli angol </a:t>
            </a:r>
            <a:r>
              <a:rPr lang="hu-HU" dirty="0" smtClean="0">
                <a:solidFill>
                  <a:srgbClr val="22065A"/>
                </a:solidFill>
              </a:rPr>
              <a:t>nyelvtudás</a:t>
            </a:r>
            <a:endParaRPr lang="hu-HU" dirty="0">
              <a:solidFill>
                <a:srgbClr val="22065A"/>
              </a:solidFill>
            </a:endParaRPr>
          </a:p>
          <a:p>
            <a:pPr lvl="0"/>
            <a:r>
              <a:rPr lang="hu-HU" dirty="0">
                <a:solidFill>
                  <a:srgbClr val="22065A"/>
                </a:solidFill>
              </a:rPr>
              <a:t>kiváló tanulmányi </a:t>
            </a:r>
            <a:r>
              <a:rPr lang="hu-HU" dirty="0" smtClean="0">
                <a:solidFill>
                  <a:srgbClr val="22065A"/>
                </a:solidFill>
              </a:rPr>
              <a:t>eredmények</a:t>
            </a:r>
            <a:endParaRPr lang="hu-HU" dirty="0">
              <a:solidFill>
                <a:srgbClr val="22065A"/>
              </a:solidFill>
            </a:endParaRPr>
          </a:p>
          <a:p>
            <a:pPr lvl="0"/>
            <a:r>
              <a:rPr lang="hu-HU" dirty="0">
                <a:solidFill>
                  <a:srgbClr val="22065A"/>
                </a:solidFill>
              </a:rPr>
              <a:t>angol nyelvű önéletrajz (kérjük használja az </a:t>
            </a:r>
            <a:r>
              <a:rPr lang="hu-HU" dirty="0" err="1">
                <a:solidFill>
                  <a:srgbClr val="22065A"/>
                </a:solidFill>
              </a:rPr>
              <a:t>Europass</a:t>
            </a:r>
            <a:r>
              <a:rPr lang="hu-HU" dirty="0">
                <a:solidFill>
                  <a:srgbClr val="22065A"/>
                </a:solidFill>
              </a:rPr>
              <a:t> formátumot)</a:t>
            </a:r>
          </a:p>
          <a:p>
            <a:pPr lvl="0"/>
            <a:r>
              <a:rPr lang="hu-HU" dirty="0">
                <a:solidFill>
                  <a:srgbClr val="22065A"/>
                </a:solidFill>
              </a:rPr>
              <a:t>két ajánló levél, mely a jelentkező rátermettségét </a:t>
            </a:r>
            <a:r>
              <a:rPr lang="hu-HU" dirty="0" smtClean="0">
                <a:solidFill>
                  <a:srgbClr val="22065A"/>
                </a:solidFill>
              </a:rPr>
              <a:t>bizonyítja</a:t>
            </a:r>
            <a:endParaRPr lang="hu-HU" dirty="0">
              <a:solidFill>
                <a:srgbClr val="22065A"/>
              </a:solidFill>
            </a:endParaRPr>
          </a:p>
          <a:p>
            <a:pPr lvl="0"/>
            <a:r>
              <a:rPr lang="hu-HU" dirty="0">
                <a:solidFill>
                  <a:srgbClr val="22065A"/>
                </a:solidFill>
              </a:rPr>
              <a:t>motivációs levél</a:t>
            </a:r>
          </a:p>
          <a:p>
            <a:endParaRPr lang="hu-HU" dirty="0"/>
          </a:p>
        </p:txBody>
      </p:sp>
    </p:spTree>
    <p:extLst>
      <p:ext uri="{BB962C8B-B14F-4D97-AF65-F5344CB8AC3E}">
        <p14:creationId xmlns:p14="http://schemas.microsoft.com/office/powerpoint/2010/main" val="219514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rgbClr val="22065A"/>
                </a:solidFill>
                <a:effectLst>
                  <a:outerShdw blurRad="38100" dist="38100" dir="2700000" algn="tl">
                    <a:srgbClr val="000000">
                      <a:alpha val="43137"/>
                    </a:srgbClr>
                  </a:outerShdw>
                </a:effectLst>
              </a:rPr>
              <a:t>Jelentkezés menete</a:t>
            </a:r>
            <a:endParaRPr lang="hu-HU" b="1" dirty="0">
              <a:solidFill>
                <a:srgbClr val="22065A"/>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340768"/>
            <a:ext cx="8964488" cy="4525963"/>
          </a:xfrm>
        </p:spPr>
        <p:txBody>
          <a:bodyPr>
            <a:normAutofit fontScale="85000" lnSpcReduction="20000"/>
          </a:bodyPr>
          <a:lstStyle/>
          <a:p>
            <a:pPr marL="0" indent="0" algn="ctr">
              <a:buNone/>
            </a:pPr>
            <a:r>
              <a:rPr lang="hu-HU" dirty="0" smtClean="0">
                <a:solidFill>
                  <a:srgbClr val="22065A"/>
                </a:solidFill>
              </a:rPr>
              <a:t>Regisztráció és elvárt dokumentumok feltöltése online az alábbi linken:</a:t>
            </a:r>
          </a:p>
          <a:p>
            <a:pPr marL="0" indent="0" algn="ctr">
              <a:buNone/>
            </a:pPr>
            <a:r>
              <a:rPr lang="hu-HU" b="1" dirty="0" smtClean="0">
                <a:hlinkClick r:id="rId2"/>
              </a:rPr>
              <a:t>http://hacusa.org/cip/</a:t>
            </a:r>
            <a:endParaRPr lang="hu-HU" b="1" dirty="0"/>
          </a:p>
          <a:p>
            <a:pPr marL="0" indent="0" algn="ctr">
              <a:buNone/>
            </a:pPr>
            <a:endParaRPr lang="hu-HU" b="1" dirty="0" smtClean="0"/>
          </a:p>
          <a:p>
            <a:pPr marL="0" indent="0" algn="ctr">
              <a:buNone/>
            </a:pPr>
            <a:endParaRPr lang="hu-HU" dirty="0" smtClean="0"/>
          </a:p>
          <a:p>
            <a:pPr marL="0" indent="0" algn="ctr">
              <a:buNone/>
            </a:pPr>
            <a:endParaRPr lang="hu-HU" dirty="0" smtClean="0">
              <a:solidFill>
                <a:srgbClr val="22065A"/>
              </a:solidFill>
            </a:endParaRPr>
          </a:p>
          <a:p>
            <a:pPr marL="0" indent="0" algn="ctr">
              <a:buNone/>
            </a:pPr>
            <a:r>
              <a:rPr lang="hu-HU" u="sng" dirty="0" smtClean="0">
                <a:solidFill>
                  <a:srgbClr val="22065A"/>
                </a:solidFill>
              </a:rPr>
              <a:t>2020 nyári időszak: </a:t>
            </a:r>
            <a:r>
              <a:rPr lang="hu-HU" dirty="0" smtClean="0">
                <a:solidFill>
                  <a:srgbClr val="22065A"/>
                </a:solidFill>
              </a:rPr>
              <a:t>2020. május 15. – 2020. szeptember 15. (Jelentkezési határidő: 2020. március 15.)</a:t>
            </a:r>
            <a:br>
              <a:rPr lang="hu-HU" dirty="0" smtClean="0">
                <a:solidFill>
                  <a:srgbClr val="22065A"/>
                </a:solidFill>
              </a:rPr>
            </a:br>
            <a:endParaRPr lang="hu-HU" dirty="0" smtClean="0">
              <a:solidFill>
                <a:srgbClr val="22065A"/>
              </a:solidFill>
            </a:endParaRPr>
          </a:p>
          <a:p>
            <a:pPr marL="0" indent="0" algn="ctr">
              <a:buNone/>
            </a:pPr>
            <a:r>
              <a:rPr lang="hu-HU" u="sng" dirty="0" smtClean="0">
                <a:solidFill>
                  <a:srgbClr val="22065A"/>
                </a:solidFill>
              </a:rPr>
              <a:t>2020 őszi időszak: </a:t>
            </a:r>
            <a:r>
              <a:rPr lang="hu-HU" dirty="0" smtClean="0">
                <a:solidFill>
                  <a:srgbClr val="22065A"/>
                </a:solidFill>
              </a:rPr>
              <a:t>2020. szeptember 1. – 2020. december 31 vagy karácsony (Jelentkezési határidő: 2020. június 30.</a:t>
            </a:r>
            <a:endParaRPr lang="hu-HU" dirty="0">
              <a:solidFill>
                <a:srgbClr val="22065A"/>
              </a:solidFill>
            </a:endParaRPr>
          </a:p>
        </p:txBody>
      </p:sp>
      <p:sp>
        <p:nvSpPr>
          <p:cNvPr id="4" name="Title 1"/>
          <p:cNvSpPr txBox="1">
            <a:spLocks/>
          </p:cNvSpPr>
          <p:nvPr/>
        </p:nvSpPr>
        <p:spPr>
          <a:xfrm>
            <a:off x="539552" y="2708920"/>
            <a:ext cx="8229600" cy="9269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rgbClr val="22065A"/>
                </a:solidFill>
                <a:effectLst>
                  <a:outerShdw blurRad="38100" dist="38100" dir="2700000" algn="tl">
                    <a:srgbClr val="000000">
                      <a:alpha val="43137"/>
                    </a:srgbClr>
                  </a:outerShdw>
                </a:effectLst>
              </a:rPr>
              <a:t>Jelentkezési határidő</a:t>
            </a:r>
            <a:endParaRPr lang="hu-HU" b="1" dirty="0">
              <a:solidFill>
                <a:srgbClr val="22065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3075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34" y="3501008"/>
            <a:ext cx="8229600" cy="1143000"/>
          </a:xfrm>
        </p:spPr>
        <p:txBody>
          <a:bodyPr/>
          <a:lstStyle/>
          <a:p>
            <a:r>
              <a:rPr lang="hu-HU" b="1" dirty="0" smtClean="0">
                <a:solidFill>
                  <a:srgbClr val="22065A"/>
                </a:solidFill>
                <a:effectLst>
                  <a:outerShdw blurRad="38100" dist="38100" dir="2700000" algn="tl">
                    <a:srgbClr val="000000">
                      <a:alpha val="43137"/>
                    </a:srgbClr>
                  </a:outerShdw>
                </a:effectLst>
              </a:rPr>
              <a:t>További információ</a:t>
            </a:r>
            <a:endParaRPr lang="hu-HU" b="1" dirty="0">
              <a:solidFill>
                <a:srgbClr val="22065A"/>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600200"/>
            <a:ext cx="8229600" cy="4925144"/>
          </a:xfrm>
        </p:spPr>
        <p:txBody>
          <a:bodyPr>
            <a:normAutofit/>
          </a:bodyPr>
          <a:lstStyle/>
          <a:p>
            <a:pPr marL="0" indent="0">
              <a:buNone/>
            </a:pPr>
            <a:endParaRPr lang="hu-HU" dirty="0" smtClean="0"/>
          </a:p>
          <a:p>
            <a:pPr marL="0" indent="0">
              <a:buNone/>
            </a:pPr>
            <a:r>
              <a:rPr lang="hu-HU" sz="3600" b="1" dirty="0" smtClean="0">
                <a:solidFill>
                  <a:srgbClr val="22065A"/>
                </a:solidFill>
              </a:rPr>
              <a:t>Pannonius Foundation</a:t>
            </a:r>
          </a:p>
          <a:p>
            <a:pPr marL="0" indent="0">
              <a:buNone/>
            </a:pPr>
            <a:endParaRPr lang="hu-HU" b="1" dirty="0" smtClean="0">
              <a:solidFill>
                <a:srgbClr val="22065A"/>
              </a:solidFill>
            </a:endParaRPr>
          </a:p>
          <a:p>
            <a:pPr marL="0" indent="0">
              <a:buNone/>
            </a:pPr>
            <a:endParaRPr lang="hu-HU" b="1" dirty="0" smtClean="0">
              <a:solidFill>
                <a:srgbClr val="22065A"/>
              </a:solidFill>
            </a:endParaRPr>
          </a:p>
          <a:p>
            <a:pPr marL="0" indent="0">
              <a:buNone/>
            </a:pPr>
            <a:endParaRPr lang="hu-HU" b="1" dirty="0">
              <a:solidFill>
                <a:srgbClr val="22065A"/>
              </a:solidFill>
            </a:endParaRPr>
          </a:p>
          <a:p>
            <a:pPr marL="0" indent="0" algn="ctr">
              <a:buNone/>
            </a:pPr>
            <a:r>
              <a:rPr lang="hu-HU" sz="2400" dirty="0" smtClean="0">
                <a:solidFill>
                  <a:srgbClr val="22065A"/>
                </a:solidFill>
                <a:hlinkClick r:id="rId2"/>
              </a:rPr>
              <a:t>http://www.hacusa.org/</a:t>
            </a:r>
            <a:endParaRPr lang="hu-HU" sz="2400" dirty="0" smtClean="0">
              <a:solidFill>
                <a:srgbClr val="22065A"/>
              </a:solidFill>
            </a:endParaRPr>
          </a:p>
          <a:p>
            <a:pPr marL="0" indent="0" algn="ctr">
              <a:buNone/>
            </a:pPr>
            <a:r>
              <a:rPr lang="hu-HU" sz="2400" dirty="0" smtClean="0">
                <a:solidFill>
                  <a:srgbClr val="22065A"/>
                </a:solidFill>
                <a:hlinkClick r:id="rId3"/>
              </a:rPr>
              <a:t>https://www.facebook.com/HungarianAmericanCoalition/</a:t>
            </a:r>
            <a:endParaRPr lang="hu-HU" sz="2400" dirty="0" smtClean="0">
              <a:solidFill>
                <a:srgbClr val="22065A"/>
              </a:solidFill>
            </a:endParaRPr>
          </a:p>
          <a:p>
            <a:pPr marL="0" indent="0" algn="ctr">
              <a:buNone/>
            </a:pPr>
            <a:r>
              <a:rPr lang="hu-HU" sz="2400" dirty="0" smtClean="0">
                <a:solidFill>
                  <a:srgbClr val="22065A"/>
                </a:solidFill>
                <a:hlinkClick r:id="rId4"/>
              </a:rPr>
              <a:t>https://www.instagram.com/hungarianamericancoalition/</a:t>
            </a:r>
            <a:endParaRPr lang="hu-HU" sz="2400" dirty="0" smtClean="0">
              <a:solidFill>
                <a:srgbClr val="22065A"/>
              </a:solidFill>
            </a:endParaRPr>
          </a:p>
          <a:p>
            <a:pPr marL="0" indent="0" algn="ctr">
              <a:buNone/>
            </a:pPr>
            <a:r>
              <a:rPr lang="hu-HU" sz="2400" dirty="0" err="1">
                <a:solidFill>
                  <a:srgbClr val="2319E5"/>
                </a:solidFill>
              </a:rPr>
              <a:t>internship</a:t>
            </a:r>
            <a:r>
              <a:rPr lang="hu-HU" sz="2400" dirty="0">
                <a:solidFill>
                  <a:srgbClr val="2319E5"/>
                </a:solidFill>
              </a:rPr>
              <a:t>@</a:t>
            </a:r>
            <a:r>
              <a:rPr lang="hu-HU" sz="2400" dirty="0" err="1">
                <a:solidFill>
                  <a:srgbClr val="2319E5"/>
                </a:solidFill>
              </a:rPr>
              <a:t>hacusa.org</a:t>
            </a:r>
            <a:endParaRPr lang="hu-HU" sz="2400" dirty="0">
              <a:solidFill>
                <a:srgbClr val="2319E5"/>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700808"/>
            <a:ext cx="252549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543250" y="52515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rgbClr val="22065A"/>
                </a:solidFill>
                <a:effectLst>
                  <a:outerShdw blurRad="38100" dist="38100" dir="2700000" algn="tl">
                    <a:srgbClr val="000000">
                      <a:alpha val="43137"/>
                    </a:srgbClr>
                  </a:outerShdw>
                </a:effectLst>
              </a:rPr>
              <a:t>Fő támogatók</a:t>
            </a:r>
            <a:endParaRPr lang="hu-HU" b="1" dirty="0">
              <a:solidFill>
                <a:srgbClr val="22065A"/>
              </a:solidFill>
              <a:effectLst>
                <a:outerShdw blurRad="38100" dist="38100" dir="2700000" algn="tl">
                  <a:srgbClr val="000000">
                    <a:alpha val="43137"/>
                  </a:srgbClr>
                </a:outerShdw>
              </a:effectLst>
            </a:endParaRPr>
          </a:p>
        </p:txBody>
      </p:sp>
      <p:sp>
        <p:nvSpPr>
          <p:cNvPr id="7" name="AutoShape 4" descr="Image result for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250" y="5085184"/>
            <a:ext cx="328316" cy="32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152" y="5449179"/>
            <a:ext cx="478512" cy="47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4653136"/>
            <a:ext cx="43204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760" y="5925564"/>
            <a:ext cx="437217" cy="43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73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rgbClr val="22065A"/>
                </a:solidFill>
                <a:effectLst>
                  <a:outerShdw blurRad="38100" dist="38100" dir="2700000" algn="tl">
                    <a:srgbClr val="000000">
                      <a:alpha val="43137"/>
                    </a:srgbClr>
                  </a:outerShdw>
                </a:effectLst>
              </a:rPr>
              <a:t>Köszönöm a figyelmet!</a:t>
            </a:r>
            <a:endParaRPr lang="hu-HU" b="1" dirty="0">
              <a:solidFill>
                <a:srgbClr val="22065A"/>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01207" y="1556792"/>
            <a:ext cx="6563072" cy="2060848"/>
          </a:xfrm>
        </p:spPr>
        <p:txBody>
          <a:bodyPr>
            <a:normAutofit/>
          </a:bodyPr>
          <a:lstStyle/>
          <a:p>
            <a:pPr marL="0" indent="0" algn="ctr">
              <a:buNone/>
            </a:pPr>
            <a:r>
              <a:rPr lang="hu-HU" dirty="0" smtClean="0">
                <a:solidFill>
                  <a:srgbClr val="22065A"/>
                </a:solidFill>
                <a:hlinkClick r:id="rId2"/>
              </a:rPr>
              <a:t>https://www.youtube.com/watch?v=uVkC-PKBR6c&amp;feature=youtu.be</a:t>
            </a:r>
            <a:endParaRPr lang="hu-HU" dirty="0">
              <a:solidFill>
                <a:srgbClr val="22065A"/>
              </a:solidFill>
            </a:endParaRPr>
          </a:p>
        </p:txBody>
      </p:sp>
      <p:pic>
        <p:nvPicPr>
          <p:cNvPr id="3075" name="Picture 3" descr="K:\Kozos\Dropbox\HAC\Projects\Projects - Active\Congressional Internship\Interns\2019\Photos\2019_LTP_coll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708920"/>
            <a:ext cx="6878271" cy="382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51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TotalTime>
  <Words>278</Words>
  <Application>Microsoft Office PowerPoint</Application>
  <PresentationFormat>Diavetítés a képernyőre (4:3 oldalarány)</PresentationFormat>
  <Paragraphs>46</Paragraphs>
  <Slides>7</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7</vt:i4>
      </vt:variant>
    </vt:vector>
  </HeadingPairs>
  <TitlesOfParts>
    <vt:vector size="10" baseType="lpstr">
      <vt:lpstr>Arial</vt:lpstr>
      <vt:lpstr>Calibri</vt:lpstr>
      <vt:lpstr>Office Theme</vt:lpstr>
      <vt:lpstr>JOHN N. LAUER  VEZETŐKÉPZŐ PROGRAM JOHN N. LAUER  LEADERSHIP TRAINING PROGRAM</vt:lpstr>
      <vt:lpstr>Kik vagyunk</vt:lpstr>
      <vt:lpstr>Mit ajánlunk </vt:lpstr>
      <vt:lpstr>Jelentkezési feltételek</vt:lpstr>
      <vt:lpstr>Jelentkezés menete</vt:lpstr>
      <vt:lpstr>További információ</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N. LAUER  VEZETŐKÉPZŐ PROGRAM JOHN N. LAUER  LEADERSHIP TRAINING PROGRAM</dc:title>
  <dc:creator>Noémi Bánhidi</dc:creator>
  <cp:lastModifiedBy>Kátai Henrietta</cp:lastModifiedBy>
  <cp:revision>26</cp:revision>
  <dcterms:created xsi:type="dcterms:W3CDTF">2020-02-12T14:11:16Z</dcterms:created>
  <dcterms:modified xsi:type="dcterms:W3CDTF">2020-02-13T12:55:59Z</dcterms:modified>
</cp:coreProperties>
</file>