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500" r:id="rId3"/>
    <p:sldId id="486" r:id="rId4"/>
    <p:sldId id="423" r:id="rId5"/>
    <p:sldId id="483" r:id="rId6"/>
    <p:sldId id="425" r:id="rId7"/>
    <p:sldId id="497" r:id="rId8"/>
    <p:sldId id="489" r:id="rId9"/>
    <p:sldId id="490" r:id="rId10"/>
    <p:sldId id="495" r:id="rId11"/>
    <p:sldId id="492" r:id="rId12"/>
    <p:sldId id="494" r:id="rId13"/>
    <p:sldId id="491" r:id="rId14"/>
    <p:sldId id="496" r:id="rId15"/>
    <p:sldId id="477" r:id="rId16"/>
    <p:sldId id="480" r:id="rId17"/>
  </p:sldIdLst>
  <p:sldSz cx="9144000" cy="6858000" type="screen4x3"/>
  <p:notesSz cx="67818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1842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2568">
          <p15:clr>
            <a:srgbClr val="A4A3A4"/>
          </p15:clr>
        </p15:guide>
        <p15:guide id="6" orient="horz" pos="3158">
          <p15:clr>
            <a:srgbClr val="A4A3A4"/>
          </p15:clr>
        </p15:guide>
        <p15:guide id="7" orient="horz" pos="3294">
          <p15:clr>
            <a:srgbClr val="A4A3A4"/>
          </p15:clr>
        </p15:guide>
        <p15:guide id="8" orient="horz" pos="709">
          <p15:clr>
            <a:srgbClr val="A4A3A4"/>
          </p15:clr>
        </p15:guide>
        <p15:guide id="9" orient="horz" pos="799">
          <p15:clr>
            <a:srgbClr val="A4A3A4"/>
          </p15:clr>
        </p15:guide>
        <p15:guide id="10" pos="567">
          <p15:clr>
            <a:srgbClr val="A4A3A4"/>
          </p15:clr>
        </p15:guide>
        <p15:guide id="11" pos="793">
          <p15:clr>
            <a:srgbClr val="A4A3A4"/>
          </p15:clr>
        </p15:guide>
        <p15:guide id="1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B60"/>
    <a:srgbClr val="0000FF"/>
    <a:srgbClr val="494F53"/>
    <a:srgbClr val="ECECEC"/>
    <a:srgbClr val="EAEAEA"/>
    <a:srgbClr val="8DCD47"/>
    <a:srgbClr val="00CC00"/>
    <a:srgbClr val="EA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6000" autoAdjust="0"/>
  </p:normalViewPr>
  <p:slideViewPr>
    <p:cSldViewPr>
      <p:cViewPr varScale="1">
        <p:scale>
          <a:sx n="104" d="100"/>
          <a:sy n="104" d="100"/>
        </p:scale>
        <p:origin x="246" y="114"/>
      </p:cViewPr>
      <p:guideLst>
        <p:guide orient="horz" pos="1117"/>
        <p:guide orient="horz" pos="1706"/>
        <p:guide orient="horz" pos="1842"/>
        <p:guide orient="horz" pos="2432"/>
        <p:guide orient="horz" pos="2568"/>
        <p:guide orient="horz" pos="3158"/>
        <p:guide orient="horz" pos="3294"/>
        <p:guide orient="horz" pos="709"/>
        <p:guide orient="horz" pos="799"/>
        <p:guide pos="567"/>
        <p:guide pos="793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AB6CC-EFBF-4F6D-BA09-B7091E221D3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830B99E-52C4-4C70-A627-73589C379F1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1200" dirty="0" smtClean="0"/>
            <a:t>S</a:t>
          </a:r>
          <a:r>
            <a:rPr lang="de-DE" sz="1200" b="0" dirty="0" smtClean="0"/>
            <a:t>p</a:t>
          </a:r>
          <a:r>
            <a:rPr lang="de-DE" sz="1200" dirty="0" smtClean="0"/>
            <a:t>ring March </a:t>
          </a:r>
          <a:r>
            <a:rPr lang="de-DE" sz="1200" dirty="0" err="1" smtClean="0"/>
            <a:t>to</a:t>
          </a:r>
          <a:r>
            <a:rPr lang="de-DE" sz="1200" dirty="0" smtClean="0"/>
            <a:t> June</a:t>
          </a:r>
          <a:endParaRPr lang="de-DE" sz="1200" dirty="0"/>
        </a:p>
      </dgm:t>
    </dgm:pt>
    <dgm:pt modelId="{BE2894D8-0DB8-4763-941B-C3D4410AB456}" type="parTrans" cxnId="{9879C128-0A5E-4611-BBD8-853637714AE7}">
      <dgm:prSet/>
      <dgm:spPr/>
      <dgm:t>
        <a:bodyPr/>
        <a:lstStyle/>
        <a:p>
          <a:endParaRPr lang="de-DE"/>
        </a:p>
      </dgm:t>
    </dgm:pt>
    <dgm:pt modelId="{C16BFE0E-9A5B-4A6E-A9A7-53B6E37E43E4}" type="sibTrans" cxnId="{9879C128-0A5E-4611-BBD8-853637714AE7}">
      <dgm:prSet/>
      <dgm:spPr/>
      <dgm:t>
        <a:bodyPr/>
        <a:lstStyle/>
        <a:p>
          <a:endParaRPr lang="de-DE"/>
        </a:p>
      </dgm:t>
    </dgm:pt>
    <dgm:pt modelId="{75023971-01CE-4EEC-8F47-547D07460569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1200" dirty="0" smtClean="0"/>
            <a:t>Spring</a:t>
          </a:r>
          <a:br>
            <a:rPr lang="de-DE" sz="1200" dirty="0" smtClean="0"/>
          </a:br>
          <a:r>
            <a:rPr lang="de-DE" sz="1200" dirty="0" err="1" smtClean="0"/>
            <a:t>January</a:t>
          </a:r>
          <a:r>
            <a:rPr lang="de-DE" sz="1200" dirty="0" smtClean="0"/>
            <a:t> </a:t>
          </a:r>
          <a:r>
            <a:rPr lang="de-DE" sz="1200" dirty="0" err="1" smtClean="0"/>
            <a:t>to</a:t>
          </a:r>
          <a:r>
            <a:rPr lang="de-DE" sz="1200" dirty="0" smtClean="0"/>
            <a:t> April</a:t>
          </a:r>
          <a:endParaRPr lang="de-DE" sz="1200" dirty="0"/>
        </a:p>
      </dgm:t>
    </dgm:pt>
    <dgm:pt modelId="{C3C5C052-07D1-48A3-B556-064A55F58179}" type="parTrans" cxnId="{183D556B-F086-432C-BD06-A213EA02EAB8}">
      <dgm:prSet/>
      <dgm:spPr/>
      <dgm:t>
        <a:bodyPr/>
        <a:lstStyle/>
        <a:p>
          <a:endParaRPr lang="de-DE"/>
        </a:p>
      </dgm:t>
    </dgm:pt>
    <dgm:pt modelId="{6A5FCB31-E803-4050-9387-36455574646F}" type="sibTrans" cxnId="{183D556B-F086-432C-BD06-A213EA02EAB8}">
      <dgm:prSet/>
      <dgm:spPr/>
      <dgm:t>
        <a:bodyPr/>
        <a:lstStyle/>
        <a:p>
          <a:endParaRPr lang="de-DE"/>
        </a:p>
      </dgm:t>
    </dgm:pt>
    <dgm:pt modelId="{79B261EB-3B5F-455F-B07F-8864D3692F8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200" dirty="0" smtClean="0"/>
            <a:t>Fall Sep-</a:t>
          </a:r>
          <a:r>
            <a:rPr lang="de-DE" sz="1200" dirty="0" err="1" smtClean="0"/>
            <a:t>tember</a:t>
          </a:r>
          <a:r>
            <a:rPr lang="de-DE" sz="1200" dirty="0" smtClean="0"/>
            <a:t> </a:t>
          </a:r>
          <a:r>
            <a:rPr lang="de-DE" sz="1200" dirty="0" err="1" smtClean="0"/>
            <a:t>to</a:t>
          </a:r>
          <a:r>
            <a:rPr lang="de-DE" sz="1200" dirty="0" smtClean="0"/>
            <a:t> </a:t>
          </a:r>
          <a:r>
            <a:rPr lang="de-DE" sz="1200" dirty="0" err="1" smtClean="0"/>
            <a:t>Decem-ber</a:t>
          </a:r>
          <a:endParaRPr lang="de-DE" sz="1200" dirty="0"/>
        </a:p>
      </dgm:t>
    </dgm:pt>
    <dgm:pt modelId="{C18CB58C-76CD-4020-A5D2-C7497A06E955}" type="parTrans" cxnId="{D4E65E97-E55C-44B3-99AD-A4C642F11393}">
      <dgm:prSet/>
      <dgm:spPr/>
      <dgm:t>
        <a:bodyPr/>
        <a:lstStyle/>
        <a:p>
          <a:endParaRPr lang="de-DE"/>
        </a:p>
      </dgm:t>
    </dgm:pt>
    <dgm:pt modelId="{1FE17804-19C7-4578-997D-F48771737B80}" type="sibTrans" cxnId="{D4E65E97-E55C-44B3-99AD-A4C642F11393}">
      <dgm:prSet/>
      <dgm:spPr/>
      <dgm:t>
        <a:bodyPr/>
        <a:lstStyle/>
        <a:p>
          <a:endParaRPr lang="de-DE"/>
        </a:p>
      </dgm:t>
    </dgm:pt>
    <dgm:pt modelId="{7E372F11-7C0A-4CCB-B291-11D933CE4151}" type="pres">
      <dgm:prSet presAssocID="{841AB6CC-EFBF-4F6D-BA09-B7091E221D38}" presName="compositeShape" presStyleCnt="0">
        <dgm:presLayoutVars>
          <dgm:chMax val="7"/>
          <dgm:dir/>
          <dgm:resizeHandles val="exact"/>
        </dgm:presLayoutVars>
      </dgm:prSet>
      <dgm:spPr/>
    </dgm:pt>
    <dgm:pt modelId="{B23A9DBC-C3AE-4831-AC0E-D87A3B3E980E}" type="pres">
      <dgm:prSet presAssocID="{841AB6CC-EFBF-4F6D-BA09-B7091E221D38}" presName="wedge1" presStyleLbl="node1" presStyleIdx="0" presStyleCnt="3" custAng="0" custLinFactNeighborX="-32885" custLinFactNeighborY="12163"/>
      <dgm:spPr/>
      <dgm:t>
        <a:bodyPr/>
        <a:lstStyle/>
        <a:p>
          <a:endParaRPr lang="de-DE"/>
        </a:p>
      </dgm:t>
    </dgm:pt>
    <dgm:pt modelId="{4A903A6C-4B85-4473-8BB4-79B2C487D842}" type="pres">
      <dgm:prSet presAssocID="{841AB6CC-EFBF-4F6D-BA09-B7091E221D3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83DC72-2CFC-49DA-930C-3A18D85DC7F3}" type="pres">
      <dgm:prSet presAssocID="{841AB6CC-EFBF-4F6D-BA09-B7091E221D38}" presName="wedge2" presStyleLbl="node1" presStyleIdx="1" presStyleCnt="3" custLinFactNeighborX="-27522" custLinFactNeighborY="8630"/>
      <dgm:spPr/>
      <dgm:t>
        <a:bodyPr/>
        <a:lstStyle/>
        <a:p>
          <a:endParaRPr lang="de-DE"/>
        </a:p>
      </dgm:t>
    </dgm:pt>
    <dgm:pt modelId="{0B3C5145-CACA-4B12-B395-92BE510E432A}" type="pres">
      <dgm:prSet presAssocID="{841AB6CC-EFBF-4F6D-BA09-B7091E221D3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171A66-FCAB-40D5-9E1E-F878676B9D8F}" type="pres">
      <dgm:prSet presAssocID="{841AB6CC-EFBF-4F6D-BA09-B7091E221D38}" presName="wedge3" presStyleLbl="node1" presStyleIdx="2" presStyleCnt="3" custLinFactNeighborX="-27162" custLinFactNeighborY="8630"/>
      <dgm:spPr/>
      <dgm:t>
        <a:bodyPr/>
        <a:lstStyle/>
        <a:p>
          <a:endParaRPr lang="de-DE"/>
        </a:p>
      </dgm:t>
    </dgm:pt>
    <dgm:pt modelId="{57CE3A4D-9124-4879-B889-14EFE040F477}" type="pres">
      <dgm:prSet presAssocID="{841AB6CC-EFBF-4F6D-BA09-B7091E221D3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9DEC681-18AF-4C90-B97C-6175A486BB63}" type="presOf" srcId="{79B261EB-3B5F-455F-B07F-8864D3692F8E}" destId="{FA171A66-FCAB-40D5-9E1E-F878676B9D8F}" srcOrd="0" destOrd="0" presId="urn:microsoft.com/office/officeart/2005/8/layout/chart3"/>
    <dgm:cxn modelId="{4E5456E0-F1A8-4FBF-A3ED-9E5AB73F31F7}" type="presOf" srcId="{A830B99E-52C4-4C70-A627-73589C379F17}" destId="{B23A9DBC-C3AE-4831-AC0E-D87A3B3E980E}" srcOrd="0" destOrd="0" presId="urn:microsoft.com/office/officeart/2005/8/layout/chart3"/>
    <dgm:cxn modelId="{183D556B-F086-432C-BD06-A213EA02EAB8}" srcId="{841AB6CC-EFBF-4F6D-BA09-B7091E221D38}" destId="{75023971-01CE-4EEC-8F47-547D07460569}" srcOrd="1" destOrd="0" parTransId="{C3C5C052-07D1-48A3-B556-064A55F58179}" sibTransId="{6A5FCB31-E803-4050-9387-36455574646F}"/>
    <dgm:cxn modelId="{9879C128-0A5E-4611-BBD8-853637714AE7}" srcId="{841AB6CC-EFBF-4F6D-BA09-B7091E221D38}" destId="{A830B99E-52C4-4C70-A627-73589C379F17}" srcOrd="0" destOrd="0" parTransId="{BE2894D8-0DB8-4763-941B-C3D4410AB456}" sibTransId="{C16BFE0E-9A5B-4A6E-A9A7-53B6E37E43E4}"/>
    <dgm:cxn modelId="{9CECDAA9-7769-4184-B615-C1D7EC27774D}" type="presOf" srcId="{841AB6CC-EFBF-4F6D-BA09-B7091E221D38}" destId="{7E372F11-7C0A-4CCB-B291-11D933CE4151}" srcOrd="0" destOrd="0" presId="urn:microsoft.com/office/officeart/2005/8/layout/chart3"/>
    <dgm:cxn modelId="{D4E65E97-E55C-44B3-99AD-A4C642F11393}" srcId="{841AB6CC-EFBF-4F6D-BA09-B7091E221D38}" destId="{79B261EB-3B5F-455F-B07F-8864D3692F8E}" srcOrd="2" destOrd="0" parTransId="{C18CB58C-76CD-4020-A5D2-C7497A06E955}" sibTransId="{1FE17804-19C7-4578-997D-F48771737B80}"/>
    <dgm:cxn modelId="{83046C28-9A0D-404D-9D46-DDCD19342CBB}" type="presOf" srcId="{79B261EB-3B5F-455F-B07F-8864D3692F8E}" destId="{57CE3A4D-9124-4879-B889-14EFE040F477}" srcOrd="1" destOrd="0" presId="urn:microsoft.com/office/officeart/2005/8/layout/chart3"/>
    <dgm:cxn modelId="{78D2D135-2010-47A0-88C7-CB0F9B5B6B83}" type="presOf" srcId="{75023971-01CE-4EEC-8F47-547D07460569}" destId="{1383DC72-2CFC-49DA-930C-3A18D85DC7F3}" srcOrd="0" destOrd="0" presId="urn:microsoft.com/office/officeart/2005/8/layout/chart3"/>
    <dgm:cxn modelId="{01AD204A-CC7C-4CC6-92C2-7EF009544FEF}" type="presOf" srcId="{75023971-01CE-4EEC-8F47-547D07460569}" destId="{0B3C5145-CACA-4B12-B395-92BE510E432A}" srcOrd="1" destOrd="0" presId="urn:microsoft.com/office/officeart/2005/8/layout/chart3"/>
    <dgm:cxn modelId="{540ACE37-17E6-4276-896C-B17E92993547}" type="presOf" srcId="{A830B99E-52C4-4C70-A627-73589C379F17}" destId="{4A903A6C-4B85-4473-8BB4-79B2C487D842}" srcOrd="1" destOrd="0" presId="urn:microsoft.com/office/officeart/2005/8/layout/chart3"/>
    <dgm:cxn modelId="{03EFD8C9-6F6A-433C-BEE1-76944BC21CA3}" type="presParOf" srcId="{7E372F11-7C0A-4CCB-B291-11D933CE4151}" destId="{B23A9DBC-C3AE-4831-AC0E-D87A3B3E980E}" srcOrd="0" destOrd="0" presId="urn:microsoft.com/office/officeart/2005/8/layout/chart3"/>
    <dgm:cxn modelId="{92F5517A-0089-40B4-8C82-BB68A8F1C2BB}" type="presParOf" srcId="{7E372F11-7C0A-4CCB-B291-11D933CE4151}" destId="{4A903A6C-4B85-4473-8BB4-79B2C487D842}" srcOrd="1" destOrd="0" presId="urn:microsoft.com/office/officeart/2005/8/layout/chart3"/>
    <dgm:cxn modelId="{FBA206C1-2464-454A-A0D1-C25F12DBBDB3}" type="presParOf" srcId="{7E372F11-7C0A-4CCB-B291-11D933CE4151}" destId="{1383DC72-2CFC-49DA-930C-3A18D85DC7F3}" srcOrd="2" destOrd="0" presId="urn:microsoft.com/office/officeart/2005/8/layout/chart3"/>
    <dgm:cxn modelId="{E0BF8775-1D23-47A0-9646-A332BBD785DB}" type="presParOf" srcId="{7E372F11-7C0A-4CCB-B291-11D933CE4151}" destId="{0B3C5145-CACA-4B12-B395-92BE510E432A}" srcOrd="3" destOrd="0" presId="urn:microsoft.com/office/officeart/2005/8/layout/chart3"/>
    <dgm:cxn modelId="{EC303C5D-E41E-48D6-8A4D-D2471A52B685}" type="presParOf" srcId="{7E372F11-7C0A-4CCB-B291-11D933CE4151}" destId="{FA171A66-FCAB-40D5-9E1E-F878676B9D8F}" srcOrd="4" destOrd="0" presId="urn:microsoft.com/office/officeart/2005/8/layout/chart3"/>
    <dgm:cxn modelId="{05800C3D-A2F9-49BF-A8AD-97D576FC8525}" type="presParOf" srcId="{7E372F11-7C0A-4CCB-B291-11D933CE4151}" destId="{57CE3A4D-9124-4879-B889-14EFE040F47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8EC0E5-40E3-4C57-9DCF-935DEBE967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675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defRPr sz="1300">
                <a:latin typeface="Arial" charset="0"/>
              </a:defRPr>
            </a:lvl1pPr>
          </a:lstStyle>
          <a:p>
            <a:pPr>
              <a:defRPr/>
            </a:pPr>
            <a:fld id="{20CF92F1-6433-47B6-9344-D6D843DEE3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8176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err="1" smtClean="0"/>
              <a:t>Selfintroduction</a:t>
            </a:r>
            <a:endParaRPr lang="de-DE" dirty="0" smtClean="0"/>
          </a:p>
          <a:p>
            <a:pPr eaLnBrk="1" hangingPunct="1"/>
            <a:r>
              <a:rPr lang="de-DE" smtClean="0"/>
              <a:t>Outline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5156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2D955-7C1C-4969-ABC6-124102B814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0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2D955-7C1C-4969-ABC6-124102B8147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0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2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11700"/>
            <a:ext cx="54292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2236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11700"/>
            <a:ext cx="5429250" cy="4462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6505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bw-mosbach.de/forschun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bw-mosbach.de/forschun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mayer\Daten\CR Server\CR Trabanten\MOS\MOS PPT\Material PPT_allgemein\Titel_allgeme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2976" y="1707336"/>
            <a:ext cx="6300000" cy="1008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52976" y="2910367"/>
            <a:ext cx="6300000" cy="288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  <p:sp>
        <p:nvSpPr>
          <p:cNvPr id="7" name="Textfeld 6">
            <a:hlinkClick r:id="rId3"/>
          </p:cNvPr>
          <p:cNvSpPr txBox="1"/>
          <p:nvPr/>
        </p:nvSpPr>
        <p:spPr>
          <a:xfrm>
            <a:off x="6991930" y="6332558"/>
            <a:ext cx="170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accent1"/>
                </a:solidFill>
              </a:rPr>
              <a:t>www.dhbw-mosbach.de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8" name="Textfeld 7">
            <a:hlinkClick r:id="rId3"/>
          </p:cNvPr>
          <p:cNvSpPr txBox="1"/>
          <p:nvPr userDrawn="1"/>
        </p:nvSpPr>
        <p:spPr>
          <a:xfrm>
            <a:off x="6991930" y="6332558"/>
            <a:ext cx="170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accent1"/>
                </a:solidFill>
              </a:rPr>
              <a:t>www.dhbw-mosbach.de</a:t>
            </a:r>
            <a:endParaRPr lang="de-D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1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827088" y="404813"/>
            <a:ext cx="7197725" cy="539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27088" y="1268413"/>
            <a:ext cx="3522662" cy="233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02150" y="1268413"/>
            <a:ext cx="3522663" cy="233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27088" y="3756025"/>
            <a:ext cx="3522662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2150" y="3756025"/>
            <a:ext cx="3522663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C30D-F18B-4AEE-A292-3162C0BA81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98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197725" cy="539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7088" y="1268413"/>
            <a:ext cx="3522662" cy="4824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2150" y="1268413"/>
            <a:ext cx="3522663" cy="4824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F342-5FB7-47C5-B667-C31D3FA53D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23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Duale Hochschule Baden-Württemberg Mosbach // 11.07.2014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4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 smtClean="0"/>
              <a:t>Erste Textebene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Duale Hochschule Baden-Württemberg Mosbach // 11.07.2014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61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59808" y="1743504"/>
            <a:ext cx="3852000" cy="4140000"/>
          </a:xfrm>
        </p:spPr>
        <p:txBody>
          <a:bodyPr/>
          <a:lstStyle>
            <a:lvl1pPr>
              <a:defRPr/>
            </a:lvl1pPr>
            <a:lvl3pPr>
              <a:defRPr sz="1600"/>
            </a:lvl3pPr>
          </a:lstStyle>
          <a:p>
            <a:pPr lvl="0"/>
            <a:r>
              <a:rPr lang="de-DE" dirty="0" smtClean="0"/>
              <a:t>Erste Textebene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Duale Hochschule Baden-Württemberg Mosbach // 11.07.2014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36025" y="1801813"/>
            <a:ext cx="3420000" cy="352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Bildbreite 9,5 cm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523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mayer\Daten\CR Server\CR Trabanten\MOS\MOS PPT\Material PPT_allgemein\Zwischentitel_1_allgeme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6437"/>
            <a:ext cx="914400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9808" y="4885888"/>
            <a:ext cx="7740000" cy="72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Duale Hochschule Baden-Württemberg Mosbach // 11.07.2014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48025"/>
            <a:ext cx="9144000" cy="407647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Bildbreit 25,4 cm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1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mayer\Daten\CR Server\CR Trabanten\MOS\MOS PPT\Material PPT_allgemein\Zwischentitel_2_allgeme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Duale Hochschule Baden-Württemberg Mosbach // 11.07.2014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48025"/>
            <a:ext cx="9144000" cy="5562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de-DE" dirty="0" smtClean="0"/>
              <a:t>Bildbreit 25,4 cm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51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mayer\Daten\CR Server\CR Trabanten\MOS\MOS PPT\Material PPT_allgemein\Schluss_allgeme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Vielen Dank.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59808" y="1743504"/>
            <a:ext cx="4186855" cy="3031696"/>
          </a:xfrm>
        </p:spPr>
        <p:txBody>
          <a:bodyPr/>
          <a:lstStyle>
            <a:lvl1pPr>
              <a:defRPr/>
            </a:lvl1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 dirty="0" smtClean="0"/>
              <a:t>Erste Textebene</a:t>
            </a:r>
          </a:p>
        </p:txBody>
      </p:sp>
      <p:sp>
        <p:nvSpPr>
          <p:cNvPr id="10" name="Textfeld 9">
            <a:hlinkClick r:id="rId3"/>
          </p:cNvPr>
          <p:cNvSpPr txBox="1"/>
          <p:nvPr/>
        </p:nvSpPr>
        <p:spPr>
          <a:xfrm>
            <a:off x="6991930" y="6332558"/>
            <a:ext cx="170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accent1"/>
                </a:solidFill>
              </a:rPr>
              <a:t>www.dhbw-mosbach.de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7" name="Textfeld 6">
            <a:hlinkClick r:id="rId3"/>
          </p:cNvPr>
          <p:cNvSpPr txBox="1"/>
          <p:nvPr userDrawn="1"/>
        </p:nvSpPr>
        <p:spPr>
          <a:xfrm>
            <a:off x="6991930" y="6332558"/>
            <a:ext cx="170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accent1"/>
                </a:solidFill>
              </a:rPr>
              <a:t>www.dhbw-mosbach.de</a:t>
            </a:r>
            <a:endParaRPr lang="de-D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4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197725" cy="539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27088" y="1268413"/>
            <a:ext cx="7197725" cy="233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7088" y="3756025"/>
            <a:ext cx="7197725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6715-3DE9-42EA-B199-866BCAE11D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26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EB96-3A81-4723-BA55-E2A002AA83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7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1268413"/>
            <a:ext cx="352266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2150" y="1268413"/>
            <a:ext cx="352266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2B16-7521-4D15-AEF2-DFCCBD98C1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2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mayer\Daten\CR Server\CR Trabanten\MOS\MOS PPT\Material PPT_allgemein\Content_allgemein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75"/>
            <a:ext cx="9144000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59808" y="313892"/>
            <a:ext cx="7740000" cy="720000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9808" y="1743504"/>
            <a:ext cx="7740000" cy="414000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de-DE" dirty="0" smtClean="0"/>
              <a:t>Erste Textebene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61951" y="6369419"/>
            <a:ext cx="5586615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de-DE" smtClean="0"/>
              <a:t>Duale Hochschule Baden-Württemberg Mosbach // 11.07.2014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88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l" defTabSz="914400" rtl="0" eaLnBrk="1" latinLnBrk="0" hangingPunct="1">
        <a:spcBef>
          <a:spcPts val="0"/>
        </a:spcBef>
        <a:spcAft>
          <a:spcPts val="600"/>
        </a:spcAft>
        <a:buFont typeface="Generis Sans Com" panose="020B0506040503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5738" algn="l" defTabSz="914400" rtl="0" eaLnBrk="1" latinLnBrk="0" hangingPunct="1"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5600" indent="-355600" algn="l" defTabSz="914400" rtl="0" eaLnBrk="1" latinLnBrk="0" hangingPunct="1">
        <a:spcBef>
          <a:spcPts val="0"/>
        </a:spcBef>
        <a:spcAft>
          <a:spcPts val="0"/>
        </a:spcAft>
        <a:buFont typeface="Generis Sans Com" panose="020B0506040503020204" pitchFamily="34" charset="0"/>
        <a:buChar char="»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712788" indent="-177800" algn="l" defTabSz="914400" rtl="0" eaLnBrk="1" latinLnBrk="0" hangingPunct="1"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hyperlink" Target="http://vi.wikipedia.org/wiki/H%C3%ACnh:Mannheim_Wasserturm.jpg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tional.mosbach.dhbw.de/" TargetMode="External"/><Relationship Id="rId2" Type="http://schemas.openxmlformats.org/officeDocument/2006/relationships/hyperlink" Target="mailto:international@mosbach.dhbw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sbach.dhbw.de/international-program-in-engineering.html" TargetMode="External"/><Relationship Id="rId4" Type="http://schemas.openxmlformats.org/officeDocument/2006/relationships/hyperlink" Target="http://www.mosbach.dhbw.de/international-program-in-busines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z="2800" b="0" dirty="0" smtClean="0"/>
              <a:t>Duale Hochschule Baden-Württemberg </a:t>
            </a:r>
            <a:r>
              <a:rPr lang="de-DE" sz="2500" dirty="0">
                <a:solidFill>
                  <a:srgbClr val="545B60"/>
                </a:solidFill>
                <a:latin typeface="Generis Serif Com" pitchFamily="18" charset="0"/>
                <a:ea typeface="+mn-ea"/>
                <a:cs typeface="+mn-cs"/>
              </a:rPr>
              <a:t>Mosbach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defTabSz="873125" eaLnBrk="1" hangingPunct="1">
              <a:lnSpc>
                <a:spcPct val="125000"/>
              </a:lnSpc>
            </a:pPr>
            <a:r>
              <a:rPr lang="de-DE" dirty="0" err="1">
                <a:latin typeface="+mj-lt"/>
                <a:ea typeface="+mj-ea"/>
                <a:cs typeface="+mj-cs"/>
              </a:rPr>
              <a:t>Baden-Wuerttemberg</a:t>
            </a:r>
            <a:r>
              <a:rPr lang="de-DE" dirty="0">
                <a:latin typeface="+mj-lt"/>
                <a:ea typeface="+mj-ea"/>
                <a:cs typeface="+mj-cs"/>
              </a:rPr>
              <a:t> </a:t>
            </a:r>
            <a:r>
              <a:rPr lang="de-DE" dirty="0" err="1">
                <a:latin typeface="+mj-lt"/>
                <a:ea typeface="+mj-ea"/>
                <a:cs typeface="+mj-cs"/>
              </a:rPr>
              <a:t>Cooperative</a:t>
            </a:r>
            <a:r>
              <a:rPr lang="de-DE" dirty="0">
                <a:latin typeface="+mj-lt"/>
                <a:ea typeface="+mj-ea"/>
                <a:cs typeface="+mj-cs"/>
              </a:rPr>
              <a:t> State University Mosbach</a:t>
            </a:r>
          </a:p>
          <a:p>
            <a:pPr marL="0" indent="0" eaLnBrk="1" hangingPunct="1">
              <a:lnSpc>
                <a:spcPct val="125000"/>
              </a:lnSpc>
            </a:pPr>
            <a:endParaRPr lang="de-DE" sz="2800" dirty="0" smtClean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125000"/>
              </a:lnSpc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99176" cy="706090"/>
          </a:xfrm>
        </p:spPr>
        <p:txBody>
          <a:bodyPr>
            <a:normAutofit/>
          </a:bodyPr>
          <a:lstStyle/>
          <a:p>
            <a:r>
              <a:rPr lang="de-DE" b="1" dirty="0" smtClean="0"/>
              <a:t>IPE</a:t>
            </a:r>
            <a:r>
              <a:rPr lang="de-DE" dirty="0" smtClean="0"/>
              <a:t> – </a:t>
            </a:r>
            <a:r>
              <a:rPr lang="de-DE" dirty="0" err="1"/>
              <a:t>R</a:t>
            </a:r>
            <a:r>
              <a:rPr lang="de-DE" dirty="0" err="1" smtClean="0"/>
              <a:t>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33547"/>
              </p:ext>
            </p:extLst>
          </p:nvPr>
        </p:nvGraphicFramePr>
        <p:xfrm>
          <a:off x="971600" y="1988840"/>
          <a:ext cx="7344816" cy="3327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92288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Level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study</a:t>
                      </a:r>
                      <a:r>
                        <a:rPr lang="de-DE" dirty="0" smtClean="0"/>
                        <a:t> : 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Undergraduate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studies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Minimum </a:t>
                      </a:r>
                      <a:r>
                        <a:rPr lang="de-DE" baseline="0" dirty="0" err="1" smtClean="0"/>
                        <a:t>fourth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fifth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semester</a:t>
                      </a:r>
                      <a:endParaRPr lang="de-D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Field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study</a:t>
                      </a:r>
                      <a:r>
                        <a:rPr lang="de-DE" dirty="0" smtClean="0"/>
                        <a:t> 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Engineering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Profound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knowledge</a:t>
                      </a:r>
                      <a:r>
                        <a:rPr lang="de-DE" baseline="0" dirty="0" smtClean="0"/>
                        <a:t> 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 smtClean="0"/>
                        <a:t>Mathematics</a:t>
                      </a:r>
                      <a:endParaRPr lang="de-DE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 smtClean="0"/>
                        <a:t>Physics</a:t>
                      </a:r>
                      <a:endParaRPr lang="de-DE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General </a:t>
                      </a:r>
                      <a:r>
                        <a:rPr lang="de-DE" baseline="0" dirty="0" err="1" smtClean="0"/>
                        <a:t>technical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modules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Basic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knowledge</a:t>
                      </a:r>
                      <a:r>
                        <a:rPr lang="de-DE" baseline="0" dirty="0" smtClean="0"/>
                        <a:t> :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 smtClean="0"/>
                        <a:t>Electricial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engineering</a:t>
                      </a:r>
                      <a:endParaRPr lang="de-DE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Measurement </a:t>
                      </a:r>
                      <a:r>
                        <a:rPr lang="de-DE" dirty="0" err="1" smtClean="0"/>
                        <a:t>engineering</a:t>
                      </a:r>
                      <a:r>
                        <a:rPr lang="de-DE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Information </a:t>
                      </a:r>
                      <a:r>
                        <a:rPr lang="de-DE" dirty="0" err="1" smtClean="0"/>
                        <a:t>technology</a:t>
                      </a:r>
                      <a:r>
                        <a:rPr lang="de-DE" baseline="0" dirty="0" smtClean="0"/>
                        <a:t> </a:t>
                      </a:r>
                      <a:endParaRPr lang="de-DE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err="1" smtClean="0"/>
                        <a:t>Programming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sz="1400" baseline="0" dirty="0" smtClean="0"/>
                        <a:t>(at least </a:t>
                      </a:r>
                      <a:r>
                        <a:rPr lang="de-DE" sz="1400" baseline="0" dirty="0" err="1" smtClean="0"/>
                        <a:t>one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programming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language</a:t>
                      </a:r>
                      <a:r>
                        <a:rPr lang="de-DE" sz="1400" baseline="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5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197725" cy="792088"/>
          </a:xfrm>
        </p:spPr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launched</a:t>
            </a:r>
            <a:r>
              <a:rPr lang="de-DE" dirty="0" smtClean="0"/>
              <a:t> in 2015:</a:t>
            </a:r>
            <a:r>
              <a:rPr lang="de-DE" b="1" dirty="0" smtClean="0"/>
              <a:t> </a:t>
            </a:r>
            <a:br>
              <a:rPr lang="de-DE" b="1" dirty="0" smtClean="0"/>
            </a:br>
            <a:r>
              <a:rPr lang="de-DE" b="1" dirty="0" smtClean="0"/>
              <a:t>International </a:t>
            </a:r>
            <a:r>
              <a:rPr lang="de-DE" b="1" dirty="0" err="1" smtClean="0"/>
              <a:t>Program</a:t>
            </a:r>
            <a:r>
              <a:rPr lang="de-DE" b="1" dirty="0" smtClean="0"/>
              <a:t> in Engineering</a:t>
            </a:r>
            <a:r>
              <a:rPr lang="de-DE" dirty="0" smtClean="0"/>
              <a:t> (IPE)</a:t>
            </a:r>
          </a:p>
        </p:txBody>
      </p:sp>
      <p:sp>
        <p:nvSpPr>
          <p:cNvPr id="6" name="Foliennummernplatzhalter 15"/>
          <p:cNvSpPr>
            <a:spLocks noGrp="1"/>
          </p:cNvSpPr>
          <p:nvPr>
            <p:ph type="sldNum" sz="quarter" idx="4294967295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/>
          <a:lstStyle/>
          <a:p>
            <a:pPr algn="r"/>
            <a:fld id="{94138CF8-D13E-442C-B3EC-81E94F2A8F31}" type="slidenum">
              <a:rPr lang="de-DE" sz="1000">
                <a:latin typeface="+mn-lt"/>
              </a:rPr>
              <a:pPr algn="r"/>
              <a:t>11</a:t>
            </a:fld>
            <a:endParaRPr lang="de-DE" sz="1000" dirty="0">
              <a:latin typeface="+mn-lt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20044"/>
              </p:ext>
            </p:extLst>
          </p:nvPr>
        </p:nvGraphicFramePr>
        <p:xfrm>
          <a:off x="467544" y="1700808"/>
          <a:ext cx="8496942" cy="43924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42911"/>
                <a:gridCol w="1173801"/>
                <a:gridCol w="5280230"/>
              </a:tblGrid>
              <a:tr h="455319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Modules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ECTS per </a:t>
                      </a:r>
                      <a:r>
                        <a:rPr lang="de-DE" sz="1100" dirty="0" err="1" smtClean="0"/>
                        <a:t>module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Teaching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and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learning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contents</a:t>
                      </a:r>
                      <a:endParaRPr lang="de-DE" sz="1100" dirty="0"/>
                    </a:p>
                  </a:txBody>
                  <a:tcPr/>
                </a:tc>
              </a:tr>
              <a:tr h="64280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A.) Automation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systems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engineering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de-DE" sz="1100" dirty="0" smtClean="0"/>
                        <a:t>A1.)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smtClean="0"/>
                        <a:t>Extended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concepts</a:t>
                      </a:r>
                      <a:r>
                        <a:rPr lang="de-DE" sz="1100" baseline="0" dirty="0" smtClean="0"/>
                        <a:t> in </a:t>
                      </a:r>
                      <a:r>
                        <a:rPr lang="de-DE" sz="1100" baseline="0" dirty="0" err="1" smtClean="0"/>
                        <a:t>automation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A2.) Technical </a:t>
                      </a:r>
                      <a:r>
                        <a:rPr lang="de-DE" sz="1100" baseline="0" dirty="0" err="1" smtClean="0"/>
                        <a:t>information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management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A3.) </a:t>
                      </a:r>
                      <a:r>
                        <a:rPr lang="de-DE" sz="1100" baseline="0" dirty="0" err="1" smtClean="0"/>
                        <a:t>Simulative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engineering</a:t>
                      </a:r>
                      <a:endParaRPr lang="de-DE" sz="1100" baseline="0" dirty="0" smtClean="0"/>
                    </a:p>
                  </a:txBody>
                  <a:tcPr/>
                </a:tc>
              </a:tr>
              <a:tr h="64280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B.) Engineering </a:t>
                      </a:r>
                      <a:r>
                        <a:rPr lang="de-DE" sz="1100" dirty="0" err="1" smtClean="0"/>
                        <a:t>operations</a:t>
                      </a:r>
                      <a:r>
                        <a:rPr lang="de-DE" sz="1100" baseline="0" dirty="0" smtClean="0"/>
                        <a:t> &amp; </a:t>
                      </a:r>
                      <a:r>
                        <a:rPr lang="de-DE" sz="1100" baseline="0" dirty="0" err="1" smtClean="0"/>
                        <a:t>business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mangement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B1.) Project / </a:t>
                      </a:r>
                      <a:r>
                        <a:rPr lang="de-DE" sz="1100" baseline="0" dirty="0" err="1" smtClean="0"/>
                        <a:t>process</a:t>
                      </a:r>
                      <a:r>
                        <a:rPr lang="de-DE" sz="1100" baseline="0" dirty="0" smtClean="0"/>
                        <a:t> / </a:t>
                      </a:r>
                      <a:r>
                        <a:rPr lang="de-DE" sz="1100" baseline="0" dirty="0" err="1" smtClean="0"/>
                        <a:t>quality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management</a:t>
                      </a:r>
                      <a:r>
                        <a:rPr lang="de-DE" sz="1100" baseline="0" dirty="0" smtClean="0"/>
                        <a:t> (PPQM)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B2.) Business </a:t>
                      </a:r>
                      <a:r>
                        <a:rPr lang="de-DE" sz="1100" baseline="0" dirty="0" err="1" smtClean="0"/>
                        <a:t>process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mangamgent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B3.) International </a:t>
                      </a:r>
                      <a:r>
                        <a:rPr lang="de-DE" sz="1100" baseline="0" dirty="0" err="1" smtClean="0"/>
                        <a:t>business</a:t>
                      </a:r>
                      <a:r>
                        <a:rPr lang="de-DE" sz="1100" baseline="0" dirty="0" smtClean="0"/>
                        <a:t> </a:t>
                      </a:r>
                      <a:endParaRPr lang="de-DE" sz="1100" dirty="0"/>
                    </a:p>
                  </a:txBody>
                  <a:tcPr/>
                </a:tc>
              </a:tr>
              <a:tr h="64280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C.) </a:t>
                      </a:r>
                      <a:r>
                        <a:rPr lang="de-DE" sz="1100" dirty="0" err="1" smtClean="0"/>
                        <a:t>Production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and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information</a:t>
                      </a:r>
                      <a:r>
                        <a:rPr lang="de-DE" sz="1100" dirty="0" smtClean="0"/>
                        <a:t> </a:t>
                      </a:r>
                      <a:r>
                        <a:rPr lang="de-DE" sz="1100" dirty="0" err="1" smtClean="0"/>
                        <a:t>management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C1.) Business </a:t>
                      </a:r>
                      <a:r>
                        <a:rPr lang="de-DE" sz="1100" baseline="0" dirty="0" err="1" smtClean="0"/>
                        <a:t>information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systems</a:t>
                      </a:r>
                      <a:r>
                        <a:rPr lang="de-DE" sz="1100" baseline="0" dirty="0" smtClean="0"/>
                        <a:t> in </a:t>
                      </a:r>
                      <a:r>
                        <a:rPr lang="de-DE" sz="1100" baseline="0" dirty="0" err="1" smtClean="0"/>
                        <a:t>production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and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logistics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C2.) </a:t>
                      </a:r>
                      <a:r>
                        <a:rPr lang="de-DE" sz="1100" baseline="0" dirty="0" err="1" smtClean="0"/>
                        <a:t>Advanced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concepts</a:t>
                      </a:r>
                      <a:r>
                        <a:rPr lang="de-DE" sz="1100" baseline="0" dirty="0" smtClean="0"/>
                        <a:t> in </a:t>
                      </a:r>
                      <a:r>
                        <a:rPr lang="de-DE" sz="1100" baseline="0" dirty="0" err="1" smtClean="0"/>
                        <a:t>production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management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C3.) </a:t>
                      </a:r>
                      <a:r>
                        <a:rPr lang="de-DE" sz="1100" baseline="0" dirty="0" err="1" smtClean="0"/>
                        <a:t>Interdisciplinary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seminar</a:t>
                      </a:r>
                      <a:r>
                        <a:rPr lang="de-DE" sz="1100" baseline="0" dirty="0" smtClean="0"/>
                        <a:t> &amp; lab Practice</a:t>
                      </a:r>
                    </a:p>
                  </a:txBody>
                  <a:tcPr/>
                </a:tc>
              </a:tr>
              <a:tr h="64280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D.)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smtClean="0"/>
                        <a:t>Embedded Systems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100" dirty="0" smtClean="0"/>
                        <a:t>D1.)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smtClean="0"/>
                        <a:t>Basics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and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advanced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concepts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D2.) </a:t>
                      </a:r>
                      <a:r>
                        <a:rPr lang="de-DE" sz="1100" baseline="0" dirty="0" err="1" smtClean="0"/>
                        <a:t>Architecture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D3.) Lab </a:t>
                      </a:r>
                      <a:r>
                        <a:rPr lang="de-DE" sz="1100" baseline="0" dirty="0" err="1" smtClean="0"/>
                        <a:t>practice</a:t>
                      </a:r>
                      <a:r>
                        <a:rPr lang="de-DE" sz="1100" baseline="0" dirty="0" smtClean="0"/>
                        <a:t>: </a:t>
                      </a:r>
                      <a:r>
                        <a:rPr lang="de-DE" sz="1100" baseline="0" dirty="0" err="1" smtClean="0"/>
                        <a:t>embedded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systems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seminar</a:t>
                      </a:r>
                      <a:endParaRPr lang="de-DE" sz="1100" dirty="0"/>
                    </a:p>
                  </a:txBody>
                  <a:tcPr/>
                </a:tc>
              </a:tr>
              <a:tr h="455319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E.)</a:t>
                      </a:r>
                      <a:r>
                        <a:rPr lang="de-DE" sz="1100" baseline="0" dirty="0" smtClean="0"/>
                        <a:t> Student Research </a:t>
                      </a:r>
                      <a:r>
                        <a:rPr lang="de-DE" sz="1100" dirty="0" smtClean="0"/>
                        <a:t>Project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Individual </a:t>
                      </a:r>
                      <a:r>
                        <a:rPr lang="de-DE" sz="1100" baseline="0" dirty="0" err="1" smtClean="0"/>
                        <a:t>student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research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project</a:t>
                      </a:r>
                      <a:endParaRPr lang="de-DE" sz="1100" baseline="0" dirty="0" smtClean="0"/>
                    </a:p>
                  </a:txBody>
                  <a:tcPr/>
                </a:tc>
              </a:tr>
              <a:tr h="64280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F.)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Social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and</a:t>
                      </a:r>
                      <a:r>
                        <a:rPr lang="de-DE" sz="1100" baseline="0" dirty="0" smtClean="0"/>
                        <a:t> non-</a:t>
                      </a:r>
                      <a:r>
                        <a:rPr lang="de-DE" sz="1100" baseline="0" dirty="0" err="1" smtClean="0"/>
                        <a:t>technical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skills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F1.) Intensive German </a:t>
                      </a:r>
                      <a:r>
                        <a:rPr lang="de-DE" sz="1100" baseline="0" dirty="0" err="1" smtClean="0"/>
                        <a:t>language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course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F2.) Additional </a:t>
                      </a:r>
                      <a:r>
                        <a:rPr lang="de-DE" sz="1100" baseline="0" dirty="0" err="1" smtClean="0"/>
                        <a:t>intercultural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lectures</a:t>
                      </a:r>
                      <a:endParaRPr lang="de-DE" sz="1100" baseline="0" dirty="0" smtClean="0"/>
                    </a:p>
                    <a:p>
                      <a:pPr marL="0" indent="0">
                        <a:buNone/>
                      </a:pPr>
                      <a:r>
                        <a:rPr lang="de-DE" sz="1100" baseline="0" dirty="0" smtClean="0"/>
                        <a:t>F3.) </a:t>
                      </a:r>
                      <a:r>
                        <a:rPr lang="de-DE" sz="1100" baseline="0" dirty="0" err="1" smtClean="0"/>
                        <a:t>social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programs</a:t>
                      </a:r>
                      <a:r>
                        <a:rPr lang="de-DE" sz="1100" baseline="0" dirty="0" smtClean="0"/>
                        <a:t>, </a:t>
                      </a:r>
                      <a:r>
                        <a:rPr lang="de-DE" sz="1100" baseline="0" dirty="0" err="1" smtClean="0"/>
                        <a:t>excursions</a:t>
                      </a:r>
                      <a:r>
                        <a:rPr lang="de-DE" sz="1100" baseline="0" dirty="0" smtClean="0"/>
                        <a:t> &amp; Trips</a:t>
                      </a:r>
                    </a:p>
                  </a:txBody>
                  <a:tcPr/>
                </a:tc>
              </a:tr>
              <a:tr h="26783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In total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1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84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22975" y="620688"/>
            <a:ext cx="7740000" cy="72000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Things </a:t>
            </a:r>
            <a:r>
              <a:rPr lang="de-DE" dirty="0" err="1">
                <a:solidFill>
                  <a:schemeClr val="tx2"/>
                </a:solidFill>
              </a:rPr>
              <a:t>to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k</a:t>
            </a:r>
            <a:r>
              <a:rPr lang="de-DE" dirty="0" err="1" smtClean="0">
                <a:solidFill>
                  <a:schemeClr val="tx2"/>
                </a:solidFill>
              </a:rPr>
              <a:t>now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</a:t>
            </a:r>
            <a:r>
              <a:rPr lang="de-DE" dirty="0" err="1" smtClean="0">
                <a:solidFill>
                  <a:schemeClr val="tx2"/>
                </a:solidFill>
              </a:rPr>
              <a:t>bout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b="1" dirty="0" smtClean="0">
                <a:solidFill>
                  <a:schemeClr val="tx2"/>
                </a:solidFill>
              </a:rPr>
              <a:t>International </a:t>
            </a:r>
            <a:r>
              <a:rPr lang="de-DE" b="1" dirty="0" err="1" smtClean="0">
                <a:solidFill>
                  <a:schemeClr val="tx2"/>
                </a:solidFill>
              </a:rPr>
              <a:t>Program</a:t>
            </a:r>
            <a:r>
              <a:rPr lang="de-DE" b="1" dirty="0" smtClean="0">
                <a:solidFill>
                  <a:schemeClr val="tx2"/>
                </a:solidFill>
              </a:rPr>
              <a:t> in Engineering </a:t>
            </a:r>
            <a:r>
              <a:rPr lang="de-DE" dirty="0" smtClean="0">
                <a:solidFill>
                  <a:schemeClr val="tx2"/>
                </a:solidFill>
              </a:rPr>
              <a:t>(IPE)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859808" y="1743504"/>
            <a:ext cx="7740000" cy="3701720"/>
          </a:xfrm>
        </p:spPr>
        <p:txBody>
          <a:bodyPr/>
          <a:lstStyle/>
          <a:p>
            <a:pPr marL="342900" indent="-342900" defTabSz="233363" eaLnBrk="0" hangingPunct="0">
              <a:buClr>
                <a:srgbClr val="858F95"/>
              </a:buClr>
            </a:pPr>
            <a:r>
              <a:rPr lang="de-DE" b="1" dirty="0"/>
              <a:t>Key </a:t>
            </a:r>
            <a:r>
              <a:rPr lang="de-DE" b="1" dirty="0" err="1"/>
              <a:t>features</a:t>
            </a:r>
            <a:r>
              <a:rPr lang="de-DE" b="1" dirty="0" smtClean="0"/>
              <a:t>:</a:t>
            </a:r>
          </a:p>
          <a:p>
            <a:pPr marL="342900" indent="-342900" defTabSz="233363" eaLnBrk="0" hangingPunct="0">
              <a:buClr>
                <a:srgbClr val="858F95"/>
              </a:buClr>
            </a:pPr>
            <a:endParaRPr lang="de-DE" b="1" dirty="0"/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 smtClean="0"/>
              <a:t>Interdisciplinary Engineering coursework + Student Research Project </a:t>
            </a:r>
            <a:r>
              <a:rPr lang="en-US" sz="1200" i="1" dirty="0" smtClean="0"/>
              <a:t>(mid-April – early July)</a:t>
            </a:r>
            <a:endParaRPr lang="en-US" sz="1200" i="1" dirty="0"/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C</a:t>
            </a:r>
            <a:r>
              <a:rPr lang="en-US" dirty="0" smtClean="0"/>
              <a:t>lasses </a:t>
            </a:r>
            <a:r>
              <a:rPr lang="en-US" dirty="0"/>
              <a:t>taught entirely in English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Modules in one- or two-week blocks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Intensive German language course prior to </a:t>
            </a:r>
            <a:r>
              <a:rPr lang="en-US" dirty="0" smtClean="0"/>
              <a:t>Engineering classes </a:t>
            </a:r>
            <a:r>
              <a:rPr lang="en-US" sz="1200" i="1" dirty="0" smtClean="0"/>
              <a:t>(late March – mid-April)</a:t>
            </a:r>
            <a:endParaRPr lang="en-US" sz="1200" i="1" dirty="0"/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Intercultural mix of students in </a:t>
            </a:r>
            <a:r>
              <a:rPr lang="en-US" dirty="0" smtClean="0"/>
              <a:t>class</a:t>
            </a:r>
            <a:endParaRPr lang="en-US" dirty="0"/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Orientation program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Excursions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 smtClean="0"/>
              <a:t>Max. 30 </a:t>
            </a:r>
            <a:r>
              <a:rPr lang="en-US" dirty="0"/>
              <a:t>ECTS credits per semester</a:t>
            </a:r>
          </a:p>
          <a:p>
            <a:endParaRPr lang="de-DE" dirty="0"/>
          </a:p>
        </p:txBody>
      </p:sp>
      <p:sp>
        <p:nvSpPr>
          <p:cNvPr id="57" name="Foliennummernplatzhalter 3"/>
          <p:cNvSpPr txBox="1">
            <a:spLocks noGrp="1"/>
          </p:cNvSpPr>
          <p:nvPr/>
        </p:nvSpPr>
        <p:spPr bwMode="auto">
          <a:xfrm>
            <a:off x="8562975" y="6332538"/>
            <a:ext cx="473075" cy="265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73125">
              <a:defRPr/>
            </a:pPr>
            <a:fld id="{A0D8A04D-B35E-4BAD-8F42-E30E1AA03763}" type="slidenum">
              <a:rPr lang="de-DE" sz="1100">
                <a:solidFill>
                  <a:schemeClr val="bg1"/>
                </a:solidFill>
                <a:latin typeface="+mn-lt"/>
              </a:rPr>
              <a:pPr algn="r" defTabSz="873125">
                <a:defRPr/>
              </a:pPr>
              <a:t>12</a:t>
            </a:fld>
            <a:endParaRPr lang="de-DE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8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689725" y="5921574"/>
            <a:ext cx="2274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 smtClean="0">
                <a:latin typeface="Generis Sans Com" pitchFamily="34" charset="0"/>
              </a:rPr>
              <a:t>Rothenburg ob der </a:t>
            </a:r>
            <a:r>
              <a:rPr lang="de-DE" sz="1400" dirty="0">
                <a:latin typeface="Generis Sans Com" pitchFamily="34" charset="0"/>
              </a:rPr>
              <a:t>Tauber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18161" y="3449310"/>
            <a:ext cx="1355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Generis Sans Com" pitchFamily="34" charset="0"/>
              </a:rPr>
              <a:t>Heidelberg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50825" y="5516563"/>
            <a:ext cx="187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Generis Sans Com" pitchFamily="34" charset="0"/>
              </a:rPr>
              <a:t>Castle </a:t>
            </a:r>
            <a:r>
              <a:rPr lang="de-DE" sz="1400" dirty="0" err="1">
                <a:latin typeface="Generis Sans Com" pitchFamily="34" charset="0"/>
              </a:rPr>
              <a:t>Guttenberg</a:t>
            </a:r>
            <a:endParaRPr lang="de-DE" sz="1400" i="1" dirty="0">
              <a:latin typeface="Generis Sans Com" pitchFamily="34" charset="0"/>
            </a:endParaRPr>
          </a:p>
        </p:txBody>
      </p:sp>
      <p:pic>
        <p:nvPicPr>
          <p:cNvPr id="14341" name="Picture 6" descr="heidelberg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1" y="1481259"/>
            <a:ext cx="1637677" cy="189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824" y="3861048"/>
            <a:ext cx="19176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Tháp nước Mannheim, biểu tượng của thành phố">
            <a:hlinkClick r:id="rId5" tooltip="Tháp nước Mannheim, biểu tượng của thành phố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4149725"/>
            <a:ext cx="15382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Burg Guttenbe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4094956"/>
            <a:ext cx="1905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4375076" y="5375523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Generis Sans Com" pitchFamily="34" charset="0"/>
              </a:rPr>
              <a:t>Stuttgart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4690913" y="2879725"/>
            <a:ext cx="221977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Generis Sans Com" pitchFamily="34" charset="0"/>
              </a:rPr>
              <a:t>Frankfurt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6181575" y="3393455"/>
            <a:ext cx="1355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 smtClean="0">
                <a:latin typeface="Generis Sans Com" pitchFamily="34" charset="0"/>
              </a:rPr>
              <a:t>Würzburg</a:t>
            </a:r>
            <a:endParaRPr lang="de-DE" sz="1400" dirty="0">
              <a:latin typeface="Generis Sans Com" pitchFamily="34" charset="0"/>
            </a:endParaRPr>
          </a:p>
        </p:txBody>
      </p:sp>
      <p:pic>
        <p:nvPicPr>
          <p:cNvPr id="14350" name="Picture 15" descr="Silhouette von Bad Wimpfen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97046"/>
            <a:ext cx="19113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7058942" y="2275432"/>
            <a:ext cx="18723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Generis Sans Com" pitchFamily="34" charset="0"/>
              </a:rPr>
              <a:t>Bad </a:t>
            </a:r>
            <a:r>
              <a:rPr lang="de-DE" sz="1400" dirty="0" err="1">
                <a:latin typeface="Generis Sans Com" pitchFamily="34" charset="0"/>
              </a:rPr>
              <a:t>Wimpfen</a:t>
            </a:r>
            <a:endParaRPr lang="de-DE" sz="1400" dirty="0">
              <a:latin typeface="Generis Sans Com" pitchFamily="34" charset="0"/>
            </a:endParaRP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3979788" y="5949950"/>
            <a:ext cx="1355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Generis Sans Com" pitchFamily="34" charset="0"/>
              </a:rPr>
              <a:t>Mannheim</a:t>
            </a: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2486273" y="3078490"/>
            <a:ext cx="1944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Generis Sans Com" pitchFamily="34" charset="0"/>
              </a:rPr>
              <a:t>Technical Museum </a:t>
            </a:r>
            <a:r>
              <a:rPr lang="de-DE" sz="1400" dirty="0" smtClean="0">
                <a:latin typeface="Generis Sans Com" pitchFamily="34" charset="0"/>
              </a:rPr>
              <a:t/>
            </a:r>
            <a:br>
              <a:rPr lang="de-DE" sz="1400" dirty="0" smtClean="0">
                <a:latin typeface="Generis Sans Com" pitchFamily="34" charset="0"/>
              </a:rPr>
            </a:br>
            <a:r>
              <a:rPr lang="de-DE" sz="1400" dirty="0" smtClean="0">
                <a:latin typeface="Generis Sans Com" pitchFamily="34" charset="0"/>
              </a:rPr>
              <a:t>in </a:t>
            </a:r>
            <a:r>
              <a:rPr lang="de-DE" sz="1400" dirty="0">
                <a:latin typeface="Generis Sans Com" pitchFamily="34" charset="0"/>
              </a:rPr>
              <a:t>Sinsheim</a:t>
            </a:r>
          </a:p>
        </p:txBody>
      </p:sp>
      <p:pic>
        <p:nvPicPr>
          <p:cNvPr id="14354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13" y="1481259"/>
            <a:ext cx="22193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5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4" y="4510087"/>
            <a:ext cx="208121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6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73" y="1697037"/>
            <a:ext cx="187166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00" y="2781300"/>
            <a:ext cx="17145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oliennummernplatzhalter 3"/>
          <p:cNvSpPr txBox="1">
            <a:spLocks noGrp="1"/>
          </p:cNvSpPr>
          <p:nvPr/>
        </p:nvSpPr>
        <p:spPr bwMode="auto">
          <a:xfrm>
            <a:off x="8562975" y="6332538"/>
            <a:ext cx="473075" cy="265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73125">
              <a:defRPr/>
            </a:pPr>
            <a:fld id="{366ADDC9-B210-4B29-BE3B-DCBFAB293589}" type="slidenum">
              <a:rPr lang="de-DE" sz="1100">
                <a:solidFill>
                  <a:schemeClr val="bg1"/>
                </a:solidFill>
                <a:latin typeface="+mn-lt"/>
              </a:rPr>
              <a:pPr algn="r" defTabSz="873125">
                <a:defRPr/>
              </a:pPr>
              <a:t>13</a:t>
            </a:fld>
            <a:endParaRPr lang="de-DE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Major Highlights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57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Monthly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332905"/>
              </p:ext>
            </p:extLst>
          </p:nvPr>
        </p:nvGraphicFramePr>
        <p:xfrm>
          <a:off x="860425" y="1340768"/>
          <a:ext cx="7739064" cy="476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688"/>
                <a:gridCol w="2579688"/>
                <a:gridCol w="257968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Incoming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money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Costs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ERASMUS+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+450 €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Parents, job, etc.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+200,50 € to +270,50 €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Flat</a:t>
                      </a:r>
                      <a:r>
                        <a:rPr lang="en-US" baseline="0" noProof="0" dirty="0" smtClean="0"/>
                        <a:t> rental fee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-190 € to -260 €</a:t>
                      </a:r>
                      <a:endParaRPr lang="en-US" noProof="0" dirty="0"/>
                    </a:p>
                  </a:txBody>
                  <a:tcPr/>
                </a:tc>
              </a:tr>
              <a:tr h="388848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Nutrition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-160,50 €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Teaching material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-34 €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Public Transport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-82 €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Health insurance, doctor, medicaments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-29,50 €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Communication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-36,50 €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Freetime</a:t>
                      </a:r>
                      <a:r>
                        <a:rPr lang="en-US" noProof="0" dirty="0" smtClean="0"/>
                        <a:t>, culture,</a:t>
                      </a:r>
                      <a:r>
                        <a:rPr lang="en-US" baseline="0" noProof="0" dirty="0" smtClean="0"/>
                        <a:t> sport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-64 €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Dues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-54 €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noProof="0" dirty="0" smtClean="0"/>
                        <a:t>Sum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/>
                        <a:t>1000 €</a:t>
                      </a:r>
                      <a:endParaRPr lang="en-US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 dirty="0" smtClean="0"/>
                        <a:t>750 € - 800 €</a:t>
                      </a:r>
                      <a:endParaRPr lang="en-US" sz="20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20182465">
            <a:off x="204425" y="3652528"/>
            <a:ext cx="3510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Club-Party?</a:t>
            </a:r>
          </a:p>
          <a:p>
            <a:pPr algn="ctr"/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50-70 €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hteck 6"/>
          <p:cNvSpPr/>
          <p:nvPr/>
        </p:nvSpPr>
        <p:spPr>
          <a:xfrm rot="1698391">
            <a:off x="124907" y="2205390"/>
            <a:ext cx="90746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Weekend </a:t>
            </a:r>
            <a:r>
              <a:rPr lang="de-DE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visit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 </a:t>
            </a:r>
            <a:r>
              <a:rPr lang="de-DE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city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150 €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0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– International Office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859808" y="1743504"/>
            <a:ext cx="7816648" cy="4140000"/>
          </a:xfrm>
        </p:spPr>
        <p:txBody>
          <a:bodyPr/>
          <a:lstStyle/>
          <a:p>
            <a:r>
              <a:rPr lang="de-DE" b="1" dirty="0" smtClean="0"/>
              <a:t>International </a:t>
            </a:r>
            <a:r>
              <a:rPr lang="de-DE" b="1" dirty="0"/>
              <a:t>Office in Mosbach</a:t>
            </a:r>
            <a:r>
              <a:rPr lang="de-DE" b="1" dirty="0" smtClean="0"/>
              <a:t>:	</a:t>
            </a:r>
            <a:r>
              <a:rPr lang="en-US" b="1" dirty="0" smtClean="0"/>
              <a:t>International </a:t>
            </a:r>
            <a:r>
              <a:rPr lang="en-US" b="1" dirty="0"/>
              <a:t>Office in Bad </a:t>
            </a:r>
            <a:r>
              <a:rPr lang="en-US" b="1" dirty="0" err="1"/>
              <a:t>Mergentheim</a:t>
            </a:r>
            <a:r>
              <a:rPr lang="en-US" b="1" dirty="0"/>
              <a:t>:</a:t>
            </a:r>
          </a:p>
          <a:p>
            <a:r>
              <a:rPr lang="de-DE" dirty="0"/>
              <a:t>DHBW Mosbach			DHBW Mosbach, Campus </a:t>
            </a:r>
            <a:r>
              <a:rPr lang="de-DE" dirty="0" smtClean="0"/>
              <a:t>Bad Mergentheim</a:t>
            </a:r>
          </a:p>
          <a:p>
            <a:r>
              <a:rPr lang="de-DE" dirty="0" err="1" smtClean="0"/>
              <a:t>Lohrtalweg</a:t>
            </a:r>
            <a:r>
              <a:rPr lang="de-DE" dirty="0"/>
              <a:t> 10			Schloss </a:t>
            </a:r>
            <a:r>
              <a:rPr lang="de-DE" dirty="0" smtClean="0"/>
              <a:t>2</a:t>
            </a:r>
          </a:p>
          <a:p>
            <a:r>
              <a:rPr lang="de-DE" dirty="0"/>
              <a:t>D-74821 Mosbach			D-97980 Bad </a:t>
            </a:r>
            <a:r>
              <a:rPr lang="de-DE" dirty="0" smtClean="0"/>
              <a:t>Mergentheim</a:t>
            </a:r>
            <a:endParaRPr lang="de-DE" dirty="0"/>
          </a:p>
          <a:p>
            <a:r>
              <a:rPr lang="de-DE" dirty="0"/>
              <a:t>Phone +49 (0) 6261 – 939 289	</a:t>
            </a:r>
            <a:r>
              <a:rPr lang="de-DE" dirty="0" smtClean="0"/>
              <a:t>Phone </a:t>
            </a:r>
            <a:r>
              <a:rPr lang="de-DE" dirty="0"/>
              <a:t>+49 (0) 7931 – 530 </a:t>
            </a:r>
            <a:r>
              <a:rPr lang="de-DE" dirty="0" smtClean="0"/>
              <a:t>652</a:t>
            </a:r>
          </a:p>
          <a:p>
            <a:r>
              <a:rPr lang="fr-FR" dirty="0" smtClean="0"/>
              <a:t>Fax </a:t>
            </a:r>
            <a:r>
              <a:rPr lang="fr-FR" dirty="0"/>
              <a:t>+49 (0) 6261 – 939 514		Fax +49 (0) 6261 – 939 514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Central </a:t>
            </a:r>
            <a:r>
              <a:rPr lang="de-DE" dirty="0" err="1"/>
              <a:t>e-mail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: </a:t>
            </a:r>
            <a:r>
              <a:rPr lang="de-DE" dirty="0" smtClean="0">
                <a:hlinkClick r:id="rId2"/>
              </a:rPr>
              <a:t>international@mosbach.dhbw.de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en-US" b="1" dirty="0" smtClean="0"/>
          </a:p>
          <a:p>
            <a:r>
              <a:rPr lang="en-US" b="1" dirty="0" smtClean="0"/>
              <a:t>Website:</a:t>
            </a:r>
            <a:endParaRPr lang="de-DE" dirty="0" smtClean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international.mosbach.dhbw.de</a:t>
            </a:r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/>
              <a:t>IPB: </a:t>
            </a:r>
            <a:r>
              <a:rPr lang="de-DE" dirty="0" smtClean="0">
                <a:hlinkClick r:id="rId4"/>
              </a:rPr>
              <a:t>www.mosbach.dhbw.de/international-program-in-business.html</a:t>
            </a:r>
            <a:endParaRPr lang="de-DE" dirty="0" smtClean="0"/>
          </a:p>
          <a:p>
            <a:r>
              <a:rPr lang="de-DE" dirty="0" smtClean="0"/>
              <a:t>IPE</a:t>
            </a:r>
            <a:r>
              <a:rPr lang="de-DE" dirty="0"/>
              <a:t>: </a:t>
            </a:r>
            <a:r>
              <a:rPr lang="de-DE" dirty="0" smtClean="0">
                <a:hlinkClick r:id="rId5"/>
              </a:rPr>
              <a:t>www.mosbach.dhbw.de/international-program-in-engineering.html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1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4067944" y="2924175"/>
            <a:ext cx="2808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99"/>
              </a:buClr>
              <a:buSzPct val="80000"/>
              <a:buFont typeface="Wingdings" pitchFamily="2" charset="2"/>
              <a:buNone/>
              <a:defRPr/>
            </a:pPr>
            <a:r>
              <a:rPr lang="de-DE" b="1" dirty="0" err="1">
                <a:solidFill>
                  <a:srgbClr val="545B60"/>
                </a:solidFill>
                <a:latin typeface="+mn-lt"/>
              </a:rPr>
              <a:t>Any</a:t>
            </a:r>
            <a:r>
              <a:rPr lang="de-DE" b="1" dirty="0">
                <a:solidFill>
                  <a:srgbClr val="545B6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545B60"/>
                </a:solidFill>
                <a:latin typeface="+mn-lt"/>
              </a:rPr>
              <a:t>questions</a:t>
            </a:r>
            <a:r>
              <a:rPr lang="de-DE" b="1" dirty="0">
                <a:solidFill>
                  <a:srgbClr val="545B60"/>
                </a:solidFill>
                <a:latin typeface="+mn-lt"/>
              </a:rPr>
              <a:t>?</a:t>
            </a:r>
          </a:p>
          <a:p>
            <a:pPr>
              <a:buClr>
                <a:srgbClr val="000099"/>
              </a:buClr>
              <a:buSzPct val="80000"/>
              <a:buFont typeface="Wingdings" pitchFamily="2" charset="2"/>
              <a:buNone/>
              <a:defRPr/>
            </a:pPr>
            <a:endParaRPr lang="de-DE" sz="1200" dirty="0">
              <a:solidFill>
                <a:srgbClr val="545B60"/>
              </a:solidFill>
              <a:latin typeface="+mn-lt"/>
            </a:endParaRPr>
          </a:p>
          <a:p>
            <a:pPr>
              <a:buClr>
                <a:srgbClr val="000099"/>
              </a:buClr>
              <a:buSzPct val="80000"/>
              <a:buFont typeface="Wingdings" pitchFamily="2" charset="2"/>
              <a:buNone/>
              <a:defRPr/>
            </a:pPr>
            <a:endParaRPr lang="de-DE" sz="1200" dirty="0">
              <a:solidFill>
                <a:srgbClr val="545B60"/>
              </a:solidFill>
              <a:latin typeface="+mn-lt"/>
            </a:endParaRPr>
          </a:p>
        </p:txBody>
      </p:sp>
      <p:pic>
        <p:nvPicPr>
          <p:cNvPr id="45062" name="Picture 9" descr="3293_weltha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85938"/>
            <a:ext cx="27701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6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 </a:t>
            </a:r>
            <a:fld id="{94138CF8-D13E-442C-B3EC-81E94F2A8F31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14146" r="16140" b="8228"/>
          <a:stretch/>
        </p:blipFill>
        <p:spPr bwMode="auto">
          <a:xfrm>
            <a:off x="26004" y="116632"/>
            <a:ext cx="9117996" cy="58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8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8" descr="M:\PR\Neue Ordnung\Standorte\Mosbach\Außen\BA-Vorpla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" y="525048"/>
            <a:ext cx="9132196" cy="5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tx2"/>
                </a:solidFill>
              </a:rPr>
              <a:t>Mosbach Campus</a:t>
            </a:r>
            <a:endParaRPr lang="de-DE" smtClean="0"/>
          </a:p>
        </p:txBody>
      </p:sp>
      <p:sp>
        <p:nvSpPr>
          <p:cNvPr id="15367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562978" y="6332538"/>
            <a:ext cx="473075" cy="265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B3A3597-61EB-4914-BE38-87F32254DEEF}" type="slidenum">
              <a:rPr lang="de-DE" sz="1100" smtClean="0">
                <a:solidFill>
                  <a:schemeClr val="bg1"/>
                </a:solidFill>
              </a:rPr>
              <a:pPr eaLnBrk="1" hangingPunct="1"/>
              <a:t>3</a:t>
            </a:fld>
            <a:endParaRPr lang="de-DE" sz="1100" smtClean="0">
              <a:solidFill>
                <a:schemeClr val="bg1"/>
              </a:solidFill>
            </a:endParaRP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512504" y="6369419"/>
            <a:ext cx="1980000" cy="365125"/>
          </a:xfrm>
        </p:spPr>
        <p:txBody>
          <a:bodyPr/>
          <a:lstStyle/>
          <a:p>
            <a:fld id="{94138CF8-D13E-442C-B3EC-81E94F2A8F3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9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tx2"/>
                </a:solidFill>
              </a:rPr>
              <a:t>The Town of Mosbach</a:t>
            </a:r>
          </a:p>
        </p:txBody>
      </p:sp>
      <p:pic>
        <p:nvPicPr>
          <p:cNvPr id="17411" name="Picture 4" descr="M:\PR\Neue Ordnung\Standorte\Mosbach\Außen\Innenstadt\Fachwerkhaus AM Marktpla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933056"/>
            <a:ext cx="1847533" cy="226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M:\PR\Neue Ordnung\Standorte\Mosbach\Außen\Innenstadt\Palmsches Haus und Fachwe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60" y="3501008"/>
            <a:ext cx="280637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M:\PR\Neue Ordnung\Standorte\Mosbach\Außen\Innenstadt\weihn. Marktplatz 00-2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03" y="1556792"/>
            <a:ext cx="2993261" cy="215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M:\PR\Neue Ordnung\Standorte\Mosbach\Außen\Parke_Alte_Mälzere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31311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b="4478"/>
          <a:stretch>
            <a:fillRect/>
          </a:stretch>
        </p:blipFill>
        <p:spPr>
          <a:xfrm>
            <a:off x="0" y="647875"/>
            <a:ext cx="9144000" cy="5562250"/>
          </a:xfr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6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The Town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Bad Mergentheim</a:t>
            </a:r>
          </a:p>
        </p:txBody>
      </p:sp>
      <p:pic>
        <p:nvPicPr>
          <p:cNvPr id="20484" name="Picture 9" descr="M:\PR\Neue Ordnung\Standorte\Bad Mergentheim\Außen\img_1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38200"/>
            <a:ext cx="21717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M:\PR\Neue Ordnung\Standorte\Bad Mergentheim\Außen\DSCF9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69" y="3429000"/>
            <a:ext cx="34909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M:\PR\Neue Ordnung\Standorte\Bad Mergentheim\Außen\Schloss_Silhoue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29622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M:\PR\Neue Ordnung\Standorte\Bad Mergentheim\Außen\Innenstad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79359"/>
            <a:ext cx="3240360" cy="211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99176" cy="70609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International </a:t>
            </a:r>
            <a:r>
              <a:rPr lang="de-DE" b="1" dirty="0" err="1" smtClean="0"/>
              <a:t>Program</a:t>
            </a:r>
            <a:r>
              <a:rPr lang="de-DE" b="1" dirty="0" smtClean="0"/>
              <a:t> in Business</a:t>
            </a:r>
            <a:r>
              <a:rPr lang="de-DE" dirty="0" smtClean="0"/>
              <a:t> – </a:t>
            </a:r>
            <a:r>
              <a:rPr lang="de-DE" dirty="0" err="1"/>
              <a:t>R</a:t>
            </a:r>
            <a:r>
              <a:rPr lang="de-DE" dirty="0" err="1" smtClean="0"/>
              <a:t>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90069"/>
              </p:ext>
            </p:extLst>
          </p:nvPr>
        </p:nvGraphicFramePr>
        <p:xfrm>
          <a:off x="971600" y="1988840"/>
          <a:ext cx="7344816" cy="3388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92288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Level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study</a:t>
                      </a:r>
                      <a:r>
                        <a:rPr lang="de-DE" dirty="0" smtClean="0"/>
                        <a:t> : 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Undergraduate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studies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Minimum </a:t>
                      </a:r>
                      <a:r>
                        <a:rPr lang="de-DE" baseline="0" dirty="0" err="1" smtClean="0"/>
                        <a:t>third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fourth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semester</a:t>
                      </a:r>
                      <a:endParaRPr lang="de-D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Field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study</a:t>
                      </a:r>
                      <a:r>
                        <a:rPr lang="de-DE" dirty="0" smtClean="0"/>
                        <a:t> 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Business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Profound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knowledge</a:t>
                      </a:r>
                      <a:r>
                        <a:rPr lang="de-DE" baseline="0" dirty="0" smtClean="0"/>
                        <a:t> 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Economics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Business </a:t>
                      </a:r>
                      <a:r>
                        <a:rPr lang="de-DE" baseline="0" dirty="0" err="1" smtClean="0"/>
                        <a:t>administration</a:t>
                      </a:r>
                      <a:endParaRPr lang="de-DE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 smtClean="0"/>
                        <a:t>Statistics</a:t>
                      </a:r>
                      <a:endParaRPr lang="de-DE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English (at least B2)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Basic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knowledge</a:t>
                      </a:r>
                      <a:r>
                        <a:rPr lang="de-DE" baseline="0" dirty="0" smtClean="0"/>
                        <a:t> :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 err="1" smtClean="0"/>
                        <a:t>Mathematics</a:t>
                      </a:r>
                      <a:endParaRPr lang="de-DE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 smtClean="0"/>
                        <a:t>Marketing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 smtClean="0"/>
                        <a:t>Accounting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dirty="0" err="1" smtClean="0"/>
                        <a:t>Tax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law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3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73038" y="1571308"/>
            <a:ext cx="1735137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800" b="1" dirty="0" smtClean="0">
                <a:solidFill>
                  <a:schemeClr val="bg1"/>
                </a:solidFill>
                <a:latin typeface="Arial" charset="0"/>
              </a:rPr>
              <a:t>Fall </a:t>
            </a:r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Semester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Financing &amp; Investment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Accounting/Tax 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Global Marketing: Product Mix, 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communication, E-Commerce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Macroeconomics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Leadership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Research/ Scientific Methods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Supply Chain Management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Business &amp; 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Corporation Law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err="1">
                <a:solidFill>
                  <a:schemeClr val="bg1"/>
                </a:solidFill>
                <a:latin typeface="Arial" charset="0"/>
              </a:rPr>
              <a:t>Intercult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. &amp; Social Skills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endParaRPr lang="en-US" sz="800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205163" y="2361074"/>
            <a:ext cx="129540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Orientation</a:t>
            </a:r>
            <a:r>
              <a:rPr lang="de-DE" sz="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sz="800" dirty="0">
                <a:solidFill>
                  <a:schemeClr val="bg1"/>
                </a:solidFill>
                <a:latin typeface="Arial" charset="0"/>
              </a:rPr>
            </a:br>
            <a:r>
              <a:rPr lang="de-DE" sz="800" dirty="0">
                <a:solidFill>
                  <a:schemeClr val="bg1"/>
                </a:solidFill>
                <a:latin typeface="Arial" charset="0"/>
              </a:rPr>
              <a:t>&amp; </a:t>
            </a:r>
            <a:br>
              <a:rPr lang="de-DE" sz="800" dirty="0">
                <a:solidFill>
                  <a:schemeClr val="bg1"/>
                </a:solidFill>
                <a:latin typeface="Arial" charset="0"/>
              </a:rPr>
            </a:br>
            <a:r>
              <a:rPr lang="de-DE" sz="800" dirty="0">
                <a:solidFill>
                  <a:schemeClr val="bg1"/>
                </a:solidFill>
                <a:latin typeface="Arial" charset="0"/>
              </a:rPr>
              <a:t>Business Courses</a:t>
            </a:r>
            <a:br>
              <a:rPr lang="de-DE" sz="800" dirty="0">
                <a:solidFill>
                  <a:schemeClr val="bg1"/>
                </a:solidFill>
                <a:latin typeface="Arial" charset="0"/>
              </a:rPr>
            </a:b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in Mosbach</a:t>
            </a:r>
            <a:endParaRPr lang="de-DE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3205163" y="1620089"/>
            <a:ext cx="1295400" cy="584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chemeClr val="bg1"/>
                </a:solidFill>
                <a:latin typeface="Arial" charset="0"/>
              </a:rPr>
              <a:t>German Language</a:t>
            </a:r>
            <a:br>
              <a:rPr lang="en-US" sz="800" dirty="0">
                <a:solidFill>
                  <a:schemeClr val="bg1"/>
                </a:solidFill>
                <a:latin typeface="Arial" charset="0"/>
              </a:rPr>
            </a:b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Training</a:t>
            </a:r>
          </a:p>
          <a:p>
            <a:pPr algn="ctr" eaLnBrk="1" hangingPunct="1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(Heidelberg)</a:t>
            </a:r>
            <a:r>
              <a:rPr lang="en-US" sz="900" dirty="0">
                <a:solidFill>
                  <a:srgbClr val="1C1C1C"/>
                </a:solidFill>
                <a:latin typeface="Arial" charset="0"/>
              </a:rPr>
              <a:t/>
            </a:r>
            <a:br>
              <a:rPr lang="en-US" sz="900" dirty="0">
                <a:solidFill>
                  <a:srgbClr val="1C1C1C"/>
                </a:solidFill>
                <a:latin typeface="Arial" charset="0"/>
              </a:rPr>
            </a:br>
            <a:endParaRPr lang="en-US" sz="8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3203575" y="3447104"/>
            <a:ext cx="1296988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chemeClr val="bg1"/>
                </a:solidFill>
                <a:latin typeface="Arial" charset="0"/>
              </a:rPr>
              <a:t>Orientation &amp; German 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Language </a:t>
            </a:r>
          </a:p>
          <a:p>
            <a:pPr algn="ctr" eaLnBrk="1" hangingPunct="1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(Heidelberg)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3237707" y="4131408"/>
            <a:ext cx="1262856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>
                <a:solidFill>
                  <a:schemeClr val="bg1"/>
                </a:solidFill>
                <a:latin typeface="Arial" charset="0"/>
              </a:rPr>
              <a:t>Business </a:t>
            </a:r>
            <a:r>
              <a:rPr lang="de-DE" sz="800" dirty="0" err="1">
                <a:solidFill>
                  <a:schemeClr val="bg1"/>
                </a:solidFill>
                <a:latin typeface="Arial" charset="0"/>
              </a:rPr>
              <a:t>Courses</a:t>
            </a:r>
            <a:r>
              <a:rPr lang="de-DE" sz="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sz="800" dirty="0">
                <a:solidFill>
                  <a:schemeClr val="bg1"/>
                </a:solidFill>
                <a:latin typeface="Arial" charset="0"/>
              </a:rPr>
            </a:b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in Mosbach</a:t>
            </a:r>
            <a:endParaRPr lang="de-DE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4620153" y="4917232"/>
            <a:ext cx="129698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>
                <a:solidFill>
                  <a:schemeClr val="bg1"/>
                </a:solidFill>
                <a:latin typeface="Arial" charset="0"/>
              </a:rPr>
              <a:t>Business </a:t>
            </a:r>
            <a:r>
              <a:rPr lang="de-DE" sz="800" dirty="0" err="1">
                <a:solidFill>
                  <a:schemeClr val="bg1"/>
                </a:solidFill>
                <a:latin typeface="Arial" charset="0"/>
              </a:rPr>
              <a:t>Courses</a:t>
            </a:r>
            <a:endParaRPr lang="de-DE" sz="8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in </a:t>
            </a:r>
            <a:r>
              <a:rPr lang="de-DE" sz="800" dirty="0">
                <a:solidFill>
                  <a:schemeClr val="bg1"/>
                </a:solidFill>
                <a:latin typeface="Arial" charset="0"/>
              </a:rPr>
              <a:t>Bad Mergentheim</a:t>
            </a:r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1874093" y="1773396"/>
            <a:ext cx="1401763" cy="2154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Start: 04 September  2017</a:t>
            </a:r>
            <a:endParaRPr lang="en-US" sz="800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1835696" y="2564904"/>
            <a:ext cx="1403351" cy="2616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End:  10 December 2017</a:t>
            </a:r>
            <a:r>
              <a:rPr lang="en-US" sz="800" dirty="0" smtClean="0">
                <a:solidFill>
                  <a:srgbClr val="5F5F5F"/>
                </a:solidFill>
                <a:latin typeface="Arial" charset="0"/>
              </a:rPr>
              <a:t>  </a:t>
            </a:r>
            <a:endParaRPr lang="en-US" sz="800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167452" y="3500438"/>
            <a:ext cx="1740724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800" b="1" dirty="0" smtClean="0">
                <a:solidFill>
                  <a:schemeClr val="bg1"/>
                </a:solidFill>
                <a:latin typeface="Arial" charset="0"/>
              </a:rPr>
              <a:t>Spring </a:t>
            </a:r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Semester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Organizational 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Behavior/Chg.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Human Resources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Operations Research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Quantitative Market Research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Direct Cost Accounting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Indus. Marketing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Negotiation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Money and Currency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Business Law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Project Management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Intercultural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&amp; Social Skills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1883009" y="3573596"/>
            <a:ext cx="1354697" cy="2154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Start: 08 January 2018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1874315" y="4221088"/>
            <a:ext cx="1364731" cy="2154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End: 08 April 2017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012" name="Text Box 29"/>
          <p:cNvSpPr txBox="1">
            <a:spLocks noChangeArrowheads="1"/>
          </p:cNvSpPr>
          <p:nvPr/>
        </p:nvSpPr>
        <p:spPr bwMode="auto">
          <a:xfrm>
            <a:off x="5848155" y="4432897"/>
            <a:ext cx="1172117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Start: 28 March 2018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013" name="Text Box 30"/>
          <p:cNvSpPr txBox="1">
            <a:spLocks noChangeArrowheads="1"/>
          </p:cNvSpPr>
          <p:nvPr/>
        </p:nvSpPr>
        <p:spPr bwMode="auto">
          <a:xfrm>
            <a:off x="5894483" y="4971093"/>
            <a:ext cx="1058832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End: 29 June 2018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021" name="Text Box 38"/>
          <p:cNvSpPr txBox="1">
            <a:spLocks noChangeArrowheads="1"/>
          </p:cNvSpPr>
          <p:nvPr/>
        </p:nvSpPr>
        <p:spPr bwMode="auto">
          <a:xfrm>
            <a:off x="6953315" y="4197626"/>
            <a:ext cx="165735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800" b="1" dirty="0" smtClean="0">
                <a:solidFill>
                  <a:schemeClr val="bg1"/>
                </a:solidFill>
                <a:latin typeface="Arial" charset="0"/>
              </a:rPr>
              <a:t>Spring Semester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Organization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HRM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Intercultural </a:t>
            </a:r>
            <a:r>
              <a:rPr lang="en-US" sz="800" dirty="0" err="1" smtClean="0">
                <a:solidFill>
                  <a:schemeClr val="bg1"/>
                </a:solidFill>
                <a:latin typeface="Arial" charset="0"/>
              </a:rPr>
              <a:t>Mgmt</a:t>
            </a:r>
            <a:endParaRPr lang="en-US" sz="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or Change Mgmt.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International Marketing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International Finance Macroeconomics</a:t>
            </a:r>
            <a:br>
              <a:rPr lang="en-US" sz="8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Money &amp; Currency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86" name="Rectangle 2"/>
          <p:cNvSpPr>
            <a:spLocks noChangeArrowheads="1"/>
          </p:cNvSpPr>
          <p:nvPr/>
        </p:nvSpPr>
        <p:spPr bwMode="auto">
          <a:xfrm>
            <a:off x="440265" y="476672"/>
            <a:ext cx="83597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2500" dirty="0">
                <a:latin typeface="+mj-lt"/>
                <a:ea typeface="+mj-ea"/>
                <a:cs typeface="+mj-cs"/>
              </a:rPr>
              <a:t>DHBW Mosbach </a:t>
            </a:r>
            <a:r>
              <a:rPr lang="de-DE" sz="2500" b="1" dirty="0">
                <a:latin typeface="+mj-lt"/>
                <a:ea typeface="+mj-ea"/>
                <a:cs typeface="+mj-cs"/>
              </a:rPr>
              <a:t>International </a:t>
            </a:r>
            <a:r>
              <a:rPr lang="de-DE" sz="2500" b="1" dirty="0" err="1">
                <a:latin typeface="+mj-lt"/>
                <a:ea typeface="+mj-ea"/>
                <a:cs typeface="+mj-cs"/>
              </a:rPr>
              <a:t>Program</a:t>
            </a:r>
            <a:r>
              <a:rPr lang="de-DE" sz="2500" b="1" dirty="0">
                <a:latin typeface="+mj-lt"/>
                <a:ea typeface="+mj-ea"/>
                <a:cs typeface="+mj-cs"/>
              </a:rPr>
              <a:t> in Business </a:t>
            </a:r>
            <a:r>
              <a:rPr lang="de-DE" sz="2500" dirty="0">
                <a:latin typeface="+mj-lt"/>
                <a:ea typeface="+mj-ea"/>
                <a:cs typeface="+mj-cs"/>
              </a:rPr>
              <a:t>(IPB) </a:t>
            </a:r>
            <a:r>
              <a:rPr lang="de-DE" sz="2500" dirty="0" smtClean="0">
                <a:latin typeface="+mj-lt"/>
                <a:ea typeface="+mj-ea"/>
                <a:cs typeface="+mj-cs"/>
              </a:rPr>
              <a:t>–</a:t>
            </a:r>
            <a:r>
              <a:rPr lang="de-DE" sz="2500" dirty="0" err="1" smtClean="0">
                <a:latin typeface="+mj-lt"/>
                <a:ea typeface="+mj-ea"/>
                <a:cs typeface="+mj-cs"/>
              </a:rPr>
              <a:t>Calendar</a:t>
            </a:r>
            <a:r>
              <a:rPr lang="de-DE" sz="25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500" dirty="0" err="1" smtClean="0">
                <a:latin typeface="+mj-lt"/>
                <a:ea typeface="+mj-ea"/>
                <a:cs typeface="+mj-cs"/>
              </a:rPr>
              <a:t>and</a:t>
            </a:r>
            <a:r>
              <a:rPr lang="de-DE" sz="2500" dirty="0" smtClean="0">
                <a:latin typeface="+mj-lt"/>
                <a:ea typeface="+mj-ea"/>
                <a:cs typeface="+mj-cs"/>
              </a:rPr>
              <a:t> Courses</a:t>
            </a:r>
            <a:endParaRPr lang="de-DE" sz="2500" dirty="0">
              <a:latin typeface="+mj-lt"/>
              <a:ea typeface="+mj-ea"/>
              <a:cs typeface="+mj-cs"/>
            </a:endParaRPr>
          </a:p>
          <a:p>
            <a:pPr algn="ctr" defTabSz="873125"/>
            <a:endParaRPr lang="de-DE" sz="2400" b="1" dirty="0" smtClean="0">
              <a:solidFill>
                <a:srgbClr val="545B60"/>
              </a:solidFill>
              <a:latin typeface="Garamond" pitchFamily="18" charset="0"/>
            </a:endParaRPr>
          </a:p>
        </p:txBody>
      </p:sp>
      <p:sp>
        <p:nvSpPr>
          <p:cNvPr id="42026" name="Rechteck 1"/>
          <p:cNvSpPr>
            <a:spLocks noChangeArrowheads="1"/>
          </p:cNvSpPr>
          <p:nvPr/>
        </p:nvSpPr>
        <p:spPr bwMode="auto">
          <a:xfrm>
            <a:off x="4607718" y="2238459"/>
            <a:ext cx="1368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9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9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</a:br>
            <a:endParaRPr lang="de-DE" sz="900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" name="Diagramm 50"/>
          <p:cNvGraphicFramePr/>
          <p:nvPr>
            <p:extLst>
              <p:ext uri="{D42A27DB-BD31-4B8C-83A1-F6EECF244321}">
                <p14:modId xmlns:p14="http://schemas.microsoft.com/office/powerpoint/2010/main" val="1303385937"/>
              </p:ext>
            </p:extLst>
          </p:nvPr>
        </p:nvGraphicFramePr>
        <p:xfrm>
          <a:off x="5472776" y="1165389"/>
          <a:ext cx="2796605" cy="239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4620153" y="4265599"/>
            <a:ext cx="129698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800" dirty="0">
                <a:solidFill>
                  <a:schemeClr val="bg1"/>
                </a:solidFill>
                <a:latin typeface="Arial" charset="0"/>
              </a:rPr>
              <a:t>Orientation &amp; German Language</a:t>
            </a:r>
            <a:br>
              <a:rPr lang="en-US" sz="800" dirty="0">
                <a:solidFill>
                  <a:schemeClr val="bg1"/>
                </a:solidFill>
                <a:latin typeface="Arial" charset="0"/>
              </a:rPr>
            </a:br>
            <a:r>
              <a:rPr lang="en-US" sz="800" dirty="0">
                <a:solidFill>
                  <a:schemeClr val="bg1"/>
                </a:solidFill>
                <a:latin typeface="Arial" charset="0"/>
              </a:rPr>
              <a:t>in Bad </a:t>
            </a:r>
            <a:r>
              <a:rPr lang="en-US" sz="800" dirty="0" err="1">
                <a:solidFill>
                  <a:schemeClr val="bg1"/>
                </a:solidFill>
                <a:latin typeface="Arial" charset="0"/>
              </a:rPr>
              <a:t>Mergentheim</a:t>
            </a:r>
            <a:endParaRPr lang="de-DE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Foliennummernplatzhalter 15"/>
          <p:cNvSpPr>
            <a:spLocks noGrp="1"/>
          </p:cNvSpPr>
          <p:nvPr>
            <p:ph type="sldNum" sz="quarter" idx="4294967295"/>
          </p:nvPr>
        </p:nvSpPr>
        <p:spPr>
          <a:xfrm>
            <a:off x="6512504" y="6369419"/>
            <a:ext cx="1980000" cy="365125"/>
          </a:xfrm>
          <a:prstGeom prst="rect">
            <a:avLst/>
          </a:prstGeom>
        </p:spPr>
        <p:txBody>
          <a:bodyPr/>
          <a:lstStyle/>
          <a:p>
            <a:pPr algn="r"/>
            <a:fld id="{94138CF8-D13E-442C-B3EC-81E94F2A8F31}" type="slidenum">
              <a:rPr lang="de-DE" sz="1000">
                <a:latin typeface="+mn-lt"/>
              </a:rPr>
              <a:pPr algn="r"/>
              <a:t>8</a:t>
            </a:fld>
            <a:endParaRPr lang="de-DE" sz="1000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45053" y="56711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Generis Sans Com" pitchFamily="34" charset="0"/>
              </a:rPr>
              <a:t>Campus Mosbach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803719" y="567111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Generis Sans Com" pitchFamily="34" charset="0"/>
              </a:rPr>
              <a:t>Campus Bad Mergentheim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237706" y="4540619"/>
            <a:ext cx="1262856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 err="1" smtClean="0">
                <a:solidFill>
                  <a:schemeClr val="bg1"/>
                </a:solidFill>
                <a:latin typeface="Arial" charset="0"/>
              </a:rPr>
              <a:t>Application</a:t>
            </a: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Arial" charset="0"/>
              </a:rPr>
              <a:t>date</a:t>
            </a: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30 September 2017</a:t>
            </a:r>
            <a:endParaRPr lang="de-DE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221435" y="3012003"/>
            <a:ext cx="1295400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 err="1" smtClean="0">
                <a:solidFill>
                  <a:schemeClr val="bg1"/>
                </a:solidFill>
                <a:latin typeface="Arial" charset="0"/>
              </a:rPr>
              <a:t>Application</a:t>
            </a: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Arial" charset="0"/>
              </a:rPr>
              <a:t>date</a:t>
            </a: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30 May 2017</a:t>
            </a:r>
            <a:endParaRPr lang="de-DE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607718" y="5332565"/>
            <a:ext cx="129698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 err="1" smtClean="0">
                <a:solidFill>
                  <a:schemeClr val="bg1"/>
                </a:solidFill>
                <a:latin typeface="Arial" charset="0"/>
              </a:rPr>
              <a:t>Application</a:t>
            </a: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  <a:latin typeface="Arial" charset="0"/>
              </a:rPr>
              <a:t>date</a:t>
            </a: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de-DE" sz="800" dirty="0" smtClean="0">
                <a:solidFill>
                  <a:schemeClr val="bg1"/>
                </a:solidFill>
                <a:latin typeface="Arial" charset="0"/>
              </a:rPr>
              <a:t>30 November 2017</a:t>
            </a:r>
            <a:endParaRPr lang="de-DE" sz="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35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537592" y="620688"/>
            <a:ext cx="8239447" cy="72000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Things </a:t>
            </a:r>
            <a:r>
              <a:rPr lang="de-DE" dirty="0" err="1">
                <a:solidFill>
                  <a:schemeClr val="tx2"/>
                </a:solidFill>
              </a:rPr>
              <a:t>to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k</a:t>
            </a:r>
            <a:r>
              <a:rPr lang="de-DE" dirty="0" err="1" smtClean="0">
                <a:solidFill>
                  <a:schemeClr val="tx2"/>
                </a:solidFill>
              </a:rPr>
              <a:t>now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</a:t>
            </a:r>
            <a:r>
              <a:rPr lang="de-DE" dirty="0" err="1" smtClean="0">
                <a:solidFill>
                  <a:schemeClr val="tx2"/>
                </a:solidFill>
              </a:rPr>
              <a:t>bout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b="1" dirty="0" smtClean="0">
                <a:solidFill>
                  <a:schemeClr val="tx2"/>
                </a:solidFill>
              </a:rPr>
              <a:t>International </a:t>
            </a:r>
            <a:r>
              <a:rPr lang="de-DE" b="1" dirty="0" err="1" smtClean="0">
                <a:solidFill>
                  <a:schemeClr val="tx2"/>
                </a:solidFill>
              </a:rPr>
              <a:t>Program</a:t>
            </a:r>
            <a:r>
              <a:rPr lang="de-DE" b="1" dirty="0" smtClean="0">
                <a:solidFill>
                  <a:schemeClr val="tx2"/>
                </a:solidFill>
              </a:rPr>
              <a:t> in Business </a:t>
            </a:r>
            <a:r>
              <a:rPr lang="de-DE" dirty="0" smtClean="0">
                <a:solidFill>
                  <a:schemeClr val="tx2"/>
                </a:solidFill>
              </a:rPr>
              <a:t>(IPB)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859808" y="1743504"/>
            <a:ext cx="7740000" cy="3701720"/>
          </a:xfrm>
        </p:spPr>
        <p:txBody>
          <a:bodyPr/>
          <a:lstStyle/>
          <a:p>
            <a:pPr marL="342900" indent="-342900" defTabSz="233363" eaLnBrk="0" hangingPunct="0">
              <a:buClr>
                <a:srgbClr val="858F95"/>
              </a:buClr>
            </a:pPr>
            <a:r>
              <a:rPr lang="de-DE" b="1" dirty="0"/>
              <a:t>Key </a:t>
            </a:r>
            <a:r>
              <a:rPr lang="de-DE" b="1" dirty="0" err="1"/>
              <a:t>features</a:t>
            </a:r>
            <a:r>
              <a:rPr lang="de-DE" b="1" dirty="0" smtClean="0"/>
              <a:t>:</a:t>
            </a:r>
          </a:p>
          <a:p>
            <a:pPr marL="342900" indent="-342900" defTabSz="233363" eaLnBrk="0" hangingPunct="0">
              <a:buClr>
                <a:srgbClr val="858F95"/>
              </a:buClr>
            </a:pPr>
            <a:endParaRPr lang="de-DE" b="1" dirty="0"/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 smtClean="0"/>
              <a:t>Coursework </a:t>
            </a:r>
            <a:r>
              <a:rPr lang="en-US" dirty="0"/>
              <a:t>focused on the field of International Business Administration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C</a:t>
            </a:r>
            <a:r>
              <a:rPr lang="en-US" dirty="0" smtClean="0"/>
              <a:t>lasses </a:t>
            </a:r>
            <a:r>
              <a:rPr lang="en-US" dirty="0"/>
              <a:t>taught entirely in English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Modules in one- or two-week blocks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Intensive German language course prior to Business classes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/>
              <a:t>Intercultural mix of students in </a:t>
            </a:r>
            <a:r>
              <a:rPr lang="en-US" dirty="0" smtClean="0"/>
              <a:t>class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 smtClean="0"/>
              <a:t>Orientation program</a:t>
            </a:r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 smtClean="0"/>
              <a:t>Excursions</a:t>
            </a:r>
            <a:endParaRPr lang="en-US" dirty="0"/>
          </a:p>
          <a:p>
            <a:pPr lvl="1" defTabSz="233363" eaLnBrk="0" hangingPunct="0">
              <a:buClr>
                <a:srgbClr val="858F95"/>
              </a:buClr>
            </a:pPr>
            <a:r>
              <a:rPr lang="en-US" dirty="0" smtClean="0"/>
              <a:t>Max. 30 </a:t>
            </a:r>
            <a:r>
              <a:rPr lang="en-US" dirty="0"/>
              <a:t>ECTS credits per semester</a:t>
            </a:r>
          </a:p>
          <a:p>
            <a:endParaRPr lang="de-DE" dirty="0"/>
          </a:p>
        </p:txBody>
      </p:sp>
      <p:sp>
        <p:nvSpPr>
          <p:cNvPr id="57" name="Foliennummernplatzhalter 3"/>
          <p:cNvSpPr txBox="1">
            <a:spLocks noGrp="1"/>
          </p:cNvSpPr>
          <p:nvPr/>
        </p:nvSpPr>
        <p:spPr bwMode="auto">
          <a:xfrm>
            <a:off x="8562975" y="6332538"/>
            <a:ext cx="473075" cy="265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73125">
              <a:defRPr/>
            </a:pPr>
            <a:fld id="{A0D8A04D-B35E-4BAD-8F42-E30E1AA03763}" type="slidenum">
              <a:rPr lang="de-DE" sz="1100">
                <a:solidFill>
                  <a:schemeClr val="bg1"/>
                </a:solidFill>
                <a:latin typeface="+mn-lt"/>
              </a:rPr>
              <a:pPr algn="r" defTabSz="873125">
                <a:defRPr/>
              </a:pPr>
              <a:t>9</a:t>
            </a:fld>
            <a:endParaRPr lang="de-DE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38CF8-D13E-442C-B3EC-81E94F2A8F3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67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BW_Allgemein">
  <a:themeElements>
    <a:clrScheme name="DHBW">
      <a:dk1>
        <a:srgbClr val="5D686E"/>
      </a:dk1>
      <a:lt1>
        <a:sysClr val="window" lastClr="FFFFFF"/>
      </a:lt1>
      <a:dk2>
        <a:srgbClr val="5D686E"/>
      </a:dk2>
      <a:lt2>
        <a:srgbClr val="FFFFFF"/>
      </a:lt2>
      <a:accent1>
        <a:srgbClr val="E30613"/>
      </a:accent1>
      <a:accent2>
        <a:srgbClr val="293743"/>
      </a:accent2>
      <a:accent3>
        <a:srgbClr val="9BA5AA"/>
      </a:accent3>
      <a:accent4>
        <a:srgbClr val="D5DADD"/>
      </a:accent4>
      <a:accent5>
        <a:srgbClr val="EFF1F2"/>
      </a:accent5>
      <a:accent6>
        <a:srgbClr val="FFFFFF"/>
      </a:accent6>
      <a:hlink>
        <a:srgbClr val="000000"/>
      </a:hlink>
      <a:folHlink>
        <a:srgbClr val="000000"/>
      </a:folHlink>
    </a:clrScheme>
    <a:fontScheme name="DHBW">
      <a:majorFont>
        <a:latin typeface="Generis Serif Com"/>
        <a:ea typeface=""/>
        <a:cs typeface=""/>
      </a:majorFont>
      <a:minorFont>
        <a:latin typeface="Generis Sans Co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Microsoft Office PowerPoint</Application>
  <PresentationFormat>Diavetítés a képernyőre (4:3 oldalarány)</PresentationFormat>
  <Paragraphs>231</Paragraphs>
  <Slides>16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Arial</vt:lpstr>
      <vt:lpstr>Calibri</vt:lpstr>
      <vt:lpstr>Garamond</vt:lpstr>
      <vt:lpstr>Generis Sans Com</vt:lpstr>
      <vt:lpstr>Generis Serif Com</vt:lpstr>
      <vt:lpstr>Symbol</vt:lpstr>
      <vt:lpstr>Wingdings</vt:lpstr>
      <vt:lpstr>DHBW_Allgemein</vt:lpstr>
      <vt:lpstr>Duale Hochschule Baden-Württemberg Mosbach</vt:lpstr>
      <vt:lpstr>PowerPoint bemutató</vt:lpstr>
      <vt:lpstr>Mosbach Campus</vt:lpstr>
      <vt:lpstr>The Town of Mosbach</vt:lpstr>
      <vt:lpstr>PowerPoint bemutató</vt:lpstr>
      <vt:lpstr>The Town of Bad Mergentheim</vt:lpstr>
      <vt:lpstr>International Program in Business – Requirements for students</vt:lpstr>
      <vt:lpstr>PowerPoint bemutató</vt:lpstr>
      <vt:lpstr>Things to know about the International Program in Business (IPB)</vt:lpstr>
      <vt:lpstr>IPE – Requirements for students</vt:lpstr>
      <vt:lpstr>New offer launched in 2015:  International Program in Engineering (IPE)</vt:lpstr>
      <vt:lpstr>Things to know about the International Program in Engineering (IPE)</vt:lpstr>
      <vt:lpstr>Major Highlights in the region</vt:lpstr>
      <vt:lpstr>Monthly charge</vt:lpstr>
      <vt:lpstr>How to contact us – International Office</vt:lpstr>
      <vt:lpstr>Thank you very much for your attention!</vt:lpstr>
    </vt:vector>
  </TitlesOfParts>
  <Company>DER PUNKT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Katja Brüser</dc:creator>
  <cp:lastModifiedBy>Kátai Henrietta</cp:lastModifiedBy>
  <cp:revision>779</cp:revision>
  <cp:lastPrinted>2012-07-12T10:38:23Z</cp:lastPrinted>
  <dcterms:created xsi:type="dcterms:W3CDTF">2010-03-17T09:31:50Z</dcterms:created>
  <dcterms:modified xsi:type="dcterms:W3CDTF">2017-03-08T08:06:27Z</dcterms:modified>
</cp:coreProperties>
</file>