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304" r:id="rId4"/>
    <p:sldId id="299" r:id="rId5"/>
    <p:sldId id="278" r:id="rId6"/>
    <p:sldId id="322" r:id="rId7"/>
    <p:sldId id="324" r:id="rId8"/>
    <p:sldId id="281" r:id="rId9"/>
    <p:sldId id="282" r:id="rId10"/>
    <p:sldId id="318" r:id="rId11"/>
    <p:sldId id="323" r:id="rId12"/>
    <p:sldId id="307" r:id="rId13"/>
    <p:sldId id="320" r:id="rId14"/>
    <p:sldId id="286" r:id="rId15"/>
    <p:sldId id="293" r:id="rId16"/>
    <p:sldId id="326" r:id="rId17"/>
    <p:sldId id="297" r:id="rId18"/>
    <p:sldId id="317" r:id="rId19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CA454"/>
    <a:srgbClr val="DCF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0342" autoAdjust="0"/>
  </p:normalViewPr>
  <p:slideViewPr>
    <p:cSldViewPr>
      <p:cViewPr varScale="1">
        <p:scale>
          <a:sx n="97" d="100"/>
          <a:sy n="97" d="100"/>
        </p:scale>
        <p:origin x="3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FC9AF-8CB2-4650-8C38-2685F485538B}" type="datetimeFigureOut">
              <a:rPr lang="hu-HU" smtClean="0"/>
              <a:t>2018. 02. 21.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25C0E-57E1-4F30-BB37-7B1991EC7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51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82CCB-62A4-4111-8C4C-C68FC8AC5B36}" type="datetimeFigureOut">
              <a:rPr lang="hu-HU" smtClean="0"/>
              <a:t>2018. 02. 21.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381A-E917-430A-8ED0-9A4A54A19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49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190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560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82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21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092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EC431-E62F-4CEE-8C7F-CB4499AED57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148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55BE5-3F00-4B94-B5B2-E324271B871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537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99C85-532F-4B57-869E-1F8BE8EB8A0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0714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087B-7074-4E3E-AC24-A4EF6C92B7E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8188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0B6AE-6A93-4874-BDFA-D59F5159C4F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874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C3741-8E31-49F4-B129-1253B744940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43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E1B9D-BF62-42B2-9A2B-35194CA66DA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045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2FD3-D3B5-47F5-9410-E26E74C7BAD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8028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1FF25-45E3-4916-9CF7-6C377D3BFDC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5441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323F8-09FD-4F4F-B822-CB04DE885B7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832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812A1-23FD-4CEB-8671-87CC02F4BB1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1773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6BCBB-0435-4575-96AF-731FF179DF8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mundi.h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mailto:campusmundi@tpf.h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a.hu/international-programmes/3554/sending-partners-and-supported-study-fiel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717848" y="1700808"/>
            <a:ext cx="7772400" cy="168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altLang="hu-HU" sz="4000" b="1" kern="0" dirty="0">
                <a:solidFill>
                  <a:srgbClr val="666633"/>
                </a:solidFill>
                <a:latin typeface="Calibri"/>
                <a:cs typeface="Calibri"/>
              </a:rPr>
              <a:t>Campus</a:t>
            </a:r>
            <a:r>
              <a:rPr lang="hu-HU" altLang="hu-HU" sz="3600" b="1" kern="0" dirty="0">
                <a:solidFill>
                  <a:srgbClr val="666633"/>
                </a:solidFill>
                <a:latin typeface="Calibri"/>
                <a:cs typeface="Calibri"/>
              </a:rPr>
              <a:t> Mundi </a:t>
            </a:r>
          </a:p>
          <a:p>
            <a:r>
              <a:rPr lang="hu-HU" altLang="hu-HU" sz="3600" b="1" kern="0" dirty="0" smtClean="0">
                <a:solidFill>
                  <a:srgbClr val="666633"/>
                </a:solidFill>
                <a:latin typeface="Calibri"/>
                <a:cs typeface="Calibri"/>
              </a:rPr>
              <a:t>ösztöndíj-tájékoztató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1403648" y="3861048"/>
            <a:ext cx="64008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2" lvl="1" indent="0" algn="ctr">
              <a:buNone/>
              <a:defRPr/>
            </a:pPr>
            <a:r>
              <a:rPr lang="hu-HU" sz="2200" i="1" kern="0" dirty="0" smtClean="0">
                <a:solidFill>
                  <a:srgbClr val="666633"/>
                </a:solidFill>
                <a:latin typeface="Calibri" panose="020F0502020204030204" pitchFamily="34" charset="0"/>
              </a:rPr>
              <a:t>Szombath Zita, </a:t>
            </a:r>
            <a:r>
              <a:rPr lang="hu-HU" sz="2200" i="1" kern="0" dirty="0" err="1" smtClean="0">
                <a:solidFill>
                  <a:srgbClr val="666633"/>
                </a:solidFill>
                <a:latin typeface="Calibri" panose="020F0502020204030204" pitchFamily="34" charset="0"/>
              </a:rPr>
              <a:t>Vaprezsán</a:t>
            </a:r>
            <a:r>
              <a:rPr lang="hu-HU" sz="2200" i="1" kern="0" dirty="0" smtClean="0">
                <a:solidFill>
                  <a:srgbClr val="666633"/>
                </a:solidFill>
                <a:latin typeface="Calibri" panose="020F0502020204030204" pitchFamily="34" charset="0"/>
              </a:rPr>
              <a:t> Viktória</a:t>
            </a:r>
          </a:p>
          <a:p>
            <a:pPr marL="265112" lvl="1" indent="0" algn="ctr">
              <a:buNone/>
              <a:defRPr/>
            </a:pPr>
            <a:r>
              <a:rPr lang="hu-HU" sz="2200" i="1" kern="0" dirty="0" smtClean="0">
                <a:solidFill>
                  <a:srgbClr val="666633"/>
                </a:solidFill>
                <a:latin typeface="Calibri" panose="020F0502020204030204" pitchFamily="34" charset="0"/>
              </a:rPr>
              <a:t>Tempus Közalapítvány</a:t>
            </a:r>
          </a:p>
          <a:p>
            <a:pPr marL="265112" lvl="1" indent="0" algn="ctr">
              <a:buNone/>
              <a:defRPr/>
            </a:pPr>
            <a:endParaRPr lang="hu-HU" sz="2200" kern="0" dirty="0" smtClean="0">
              <a:solidFill>
                <a:srgbClr val="666633"/>
              </a:solidFill>
              <a:latin typeface="Calibri" panose="020F0502020204030204" pitchFamily="34" charset="0"/>
            </a:endParaRPr>
          </a:p>
          <a:p>
            <a:pPr marL="265112" lvl="1" indent="0" algn="ctr">
              <a:buNone/>
              <a:defRPr/>
            </a:pPr>
            <a:r>
              <a:rPr lang="hu-HU" sz="2200" kern="0" dirty="0" smtClean="0">
                <a:solidFill>
                  <a:srgbClr val="666633"/>
                </a:solidFill>
                <a:latin typeface="Calibri" panose="020F0502020204030204" pitchFamily="34" charset="0"/>
              </a:rPr>
              <a:t>Szent István Egyetem</a:t>
            </a:r>
          </a:p>
          <a:p>
            <a:pPr marL="265112" lvl="1" indent="0" algn="ctr">
              <a:buNone/>
              <a:defRPr/>
            </a:pPr>
            <a:r>
              <a:rPr lang="hu-HU" sz="2200" kern="0" dirty="0" smtClean="0">
                <a:solidFill>
                  <a:srgbClr val="666633"/>
                </a:solidFill>
                <a:latin typeface="Calibri" panose="020F0502020204030204" pitchFamily="34" charset="0"/>
              </a:rPr>
              <a:t>2018. február 21.</a:t>
            </a:r>
            <a:endParaRPr lang="hu-HU" sz="2200" kern="0" dirty="0">
              <a:solidFill>
                <a:srgbClr val="66663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68592" y="1700808"/>
            <a:ext cx="9083928" cy="475252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Részképzés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folyamatos</a:t>
            </a:r>
            <a:endParaRPr lang="hu-H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spcAft>
                <a:spcPts val="600"/>
              </a:spcAft>
              <a:buNone/>
              <a:tabLst>
                <a:tab pos="2508250" algn="l"/>
              </a:tabLst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Technikai határidők:</a:t>
            </a:r>
          </a:p>
          <a:p>
            <a:pPr lvl="1">
              <a:spcAft>
                <a:spcPts val="600"/>
              </a:spcAft>
              <a:tabLst>
                <a:tab pos="2508250" algn="l"/>
              </a:tabLst>
            </a:pPr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2017/2018-as tanév 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félévére: </a:t>
            </a:r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2018. március 30.</a:t>
            </a:r>
          </a:p>
          <a:p>
            <a:pPr lvl="1">
              <a:spcAft>
                <a:spcPts val="600"/>
              </a:spcAft>
              <a:tabLst>
                <a:tab pos="2508250" algn="l"/>
              </a:tabLst>
            </a:pP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2018/2019-es tanévre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már pályázható (2019. március 30-ig)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Szakmai gyakorlat: folyamatos</a:t>
            </a:r>
          </a:p>
          <a:p>
            <a:pPr marL="457200" lvl="1" indent="0">
              <a:spcAft>
                <a:spcPts val="600"/>
              </a:spcAft>
              <a:buNone/>
              <a:tabLst>
                <a:tab pos="2508250" algn="l"/>
              </a:tabLst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Technikai határidők:</a:t>
            </a:r>
          </a:p>
          <a:p>
            <a:pPr lvl="1">
              <a:spcAft>
                <a:spcPts val="600"/>
              </a:spcAft>
              <a:tabLst>
                <a:tab pos="2508250" algn="l"/>
              </a:tabLst>
            </a:pPr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2017/2018-as tanévre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2018. június 30. (2018. szeptember 30-ig megvalósuló mobilitás)</a:t>
            </a:r>
          </a:p>
          <a:p>
            <a:pPr lvl="1">
              <a:spcAft>
                <a:spcPts val="600"/>
              </a:spcAft>
              <a:tabLst>
                <a:tab pos="2508250" algn="l"/>
              </a:tabLst>
            </a:pPr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2018/2019-es tanévre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már pályázható (2019. június 30-ig), megvalósítás 2018. június 1. – 2019. szeptember 30. között</a:t>
            </a:r>
          </a:p>
          <a:p>
            <a:pPr marL="0" lvl="1" indent="0">
              <a:spcAft>
                <a:spcPts val="600"/>
              </a:spcAft>
              <a:buNone/>
              <a:tabLst>
                <a:tab pos="2508250" algn="l"/>
              </a:tabLst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kezdő dátum előtt (legalább) 3 hónappal célszerű pályázni!</a:t>
            </a: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None/>
            </a:pP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475656" y="859037"/>
            <a:ext cx="3744416" cy="553739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határidők</a:t>
            </a:r>
            <a:endParaRPr lang="hu-HU" sz="2800" dirty="0"/>
          </a:p>
          <a:p>
            <a:endParaRPr lang="hu-H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4682"/>
            <a:ext cx="3059832" cy="21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-1712" y="1628800"/>
            <a:ext cx="7926378" cy="504056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Európán belüli részképzés partneregyetemen:</a:t>
            </a:r>
            <a:endParaRPr lang="hu-H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Erasmus+ pályázatot is be kell adni! </a:t>
            </a:r>
            <a:endParaRPr lang="hu-HU" sz="1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hu-H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atáridő</a:t>
            </a:r>
            <a:r>
              <a:rPr lang="hu-HU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hu-H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hu-HU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hu-H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Campus </a:t>
            </a:r>
            <a:r>
              <a:rPr lang="hu-H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Mundi technikai </a:t>
            </a:r>
            <a:r>
              <a:rPr lang="hu-H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határidő</a:t>
            </a:r>
          </a:p>
          <a:p>
            <a:pPr lvl="2">
              <a:spcAft>
                <a:spcPts val="0"/>
              </a:spcAft>
            </a:pPr>
            <a:r>
              <a:rPr lang="hu-H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Erasmus+ pályázati határidő a küldő </a:t>
            </a:r>
            <a:endParaRPr lang="hu-H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lvl="2" indent="0">
              <a:spcAft>
                <a:spcPts val="800"/>
              </a:spcAft>
              <a:buNone/>
            </a:pP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intézmény előírása alapján</a:t>
            </a:r>
            <a:endParaRPr lang="hu-HU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Nyertes hallgatók státusza</a:t>
            </a: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Campus </a:t>
            </a:r>
            <a:r>
              <a:rPr lang="hu-H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Mundi</a:t>
            </a:r>
            <a:r>
              <a:rPr lang="hu-H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ösztöndíjas </a:t>
            </a: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státusz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Erasmus+ </a:t>
            </a:r>
            <a:r>
              <a:rPr lang="hu-H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zero</a:t>
            </a: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grant</a:t>
            </a: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státusz (önfinanszírozó) - Erasmus</a:t>
            </a:r>
            <a:r>
              <a:rPr lang="hu-H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feltételek</a:t>
            </a:r>
            <a:endParaRPr lang="hu-H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1" indent="-342900">
              <a:spcBef>
                <a:spcPts val="15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Európán </a:t>
            </a:r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kívüli részképzés partneregyetemen, </a:t>
            </a:r>
            <a:r>
              <a:rPr lang="hu-H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freemover</a:t>
            </a:r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részképzés 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és</a:t>
            </a:r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szakmai gyakorlat:</a:t>
            </a:r>
          </a:p>
          <a:p>
            <a:pPr marL="74295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CM felhívás </a:t>
            </a:r>
            <a:r>
              <a:rPr lang="hu-HU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alapján pályázat </a:t>
            </a:r>
            <a:r>
              <a:rPr lang="hu-H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beadása </a:t>
            </a:r>
            <a:r>
              <a:rPr lang="hu-H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technikai határidő</a:t>
            </a:r>
          </a:p>
          <a:p>
            <a:pPr marL="0" lvl="1" indent="0">
              <a:spcAft>
                <a:spcPts val="600"/>
              </a:spcAft>
              <a:buNone/>
            </a:pPr>
            <a:endParaRPr lang="hu-HU" sz="1000" dirty="0" smtClean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331640" y="849815"/>
            <a:ext cx="7149480" cy="553739"/>
          </a:xfrm>
        </p:spPr>
        <p:txBody>
          <a:bodyPr>
            <a:normAutofit fontScale="77500" lnSpcReduction="20000"/>
          </a:bodyPr>
          <a:lstStyle/>
          <a:p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Campus Mundi és egyéb pályázati határidők</a:t>
            </a:r>
            <a:endParaRPr lang="hu-HU" sz="32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060848"/>
            <a:ext cx="333250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Rövid</a:t>
            </a:r>
            <a:r>
              <a:rPr lang="hu-HU" sz="2800" b="1" dirty="0"/>
              <a:t>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tanulmányút</a:t>
            </a:r>
            <a:endParaRPr lang="hu-H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idx="1"/>
          </p:nvPr>
        </p:nvSpPr>
        <p:spPr>
          <a:xfrm>
            <a:off x="168592" y="1385113"/>
            <a:ext cx="6203608" cy="55843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2000" b="1" dirty="0" smtClean="0"/>
          </a:p>
          <a:p>
            <a:pPr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Megvalósítható </a:t>
            </a: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tevékenységek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Kutatási, művészeti tevékenység</a:t>
            </a:r>
          </a:p>
          <a:p>
            <a:pPr lvl="1">
              <a:spcAft>
                <a:spcPts val="600"/>
              </a:spcAft>
            </a:pP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Nemzetközi szakmai versenyen részvétel</a:t>
            </a:r>
          </a:p>
          <a:p>
            <a:pPr lvl="1">
              <a:spcAft>
                <a:spcPts val="600"/>
              </a:spcAft>
            </a:pP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Intenzív kurzus</a:t>
            </a:r>
          </a:p>
          <a:p>
            <a:pPr lvl="1">
              <a:spcAft>
                <a:spcPts val="600"/>
              </a:spcAft>
            </a:pP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Nemzetközi konferencián előadás, </a:t>
            </a:r>
          </a:p>
          <a:p>
            <a:pPr marL="857250" lvl="2" indent="0">
              <a:spcAft>
                <a:spcPts val="600"/>
              </a:spcAft>
              <a:buNone/>
            </a:pPr>
            <a:r>
              <a:rPr lang="hu-H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poszterprezentáció </a:t>
            </a: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megtartása</a:t>
            </a:r>
          </a:p>
          <a:p>
            <a:pPr>
              <a:spcAft>
                <a:spcPts val="600"/>
              </a:spcAft>
            </a:pPr>
            <a:endParaRPr lang="hu-H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Mobilitás 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hossza: </a:t>
            </a: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2-30 nap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Fogadó intézményt, szervezetet a pályázó keres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Európán 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belül és 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kívül</a:t>
            </a:r>
          </a:p>
          <a:p>
            <a:pPr marL="342900" lvl="2" indent="-342900">
              <a:lnSpc>
                <a:spcPct val="90000"/>
              </a:lnSpc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Elnyerhető: a 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Campus Mundi projekt időtartama alatt </a:t>
            </a: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max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. 5 alkalommal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18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1800" dirty="0"/>
          </a:p>
          <a:p>
            <a:pPr>
              <a:spcAft>
                <a:spcPts val="600"/>
              </a:spcAft>
            </a:pPr>
            <a:endParaRPr lang="hu-HU" sz="1800" b="1" dirty="0"/>
          </a:p>
          <a:p>
            <a:pPr>
              <a:spcAft>
                <a:spcPts val="600"/>
              </a:spcAft>
            </a:pPr>
            <a:endParaRPr lang="hu-HU" sz="18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600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031430"/>
            <a:ext cx="3888433" cy="24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82" y="2348880"/>
            <a:ext cx="3923928" cy="266429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Rövid</a:t>
            </a:r>
            <a:r>
              <a:rPr lang="hu-HU" sz="2800" b="1" dirty="0"/>
              <a:t>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tanulmányút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603" y="1549125"/>
            <a:ext cx="6480720" cy="51214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2000" b="1" dirty="0"/>
              <a:t>Jelentkezhetnek</a:t>
            </a:r>
            <a:r>
              <a:rPr lang="hu-HU" sz="2000" dirty="0"/>
              <a:t>:</a:t>
            </a:r>
          </a:p>
          <a:p>
            <a:pPr lvl="1">
              <a:spcAft>
                <a:spcPts val="600"/>
              </a:spcAft>
            </a:pPr>
            <a:r>
              <a:rPr lang="hu-HU" sz="1600" dirty="0"/>
              <a:t>Ma/</a:t>
            </a:r>
            <a:r>
              <a:rPr lang="hu-HU" sz="1600" dirty="0" err="1"/>
              <a:t>Msc</a:t>
            </a:r>
            <a:r>
              <a:rPr lang="hu-HU" sz="1600" dirty="0"/>
              <a:t>, PhD/DLA: 1 lezárt félév a pályázáskor</a:t>
            </a:r>
          </a:p>
          <a:p>
            <a:pPr lvl="1">
              <a:spcAft>
                <a:spcPts val="600"/>
              </a:spcAft>
            </a:pPr>
            <a:r>
              <a:rPr lang="hu-HU" sz="1600" dirty="0"/>
              <a:t>Osztatlan képzés: 7 lezárt félév pályázáskor</a:t>
            </a:r>
          </a:p>
          <a:p>
            <a:pPr lvl="1">
              <a:spcAft>
                <a:spcPts val="600"/>
              </a:spcAft>
            </a:pPr>
            <a:r>
              <a:rPr lang="hu-HU" sz="1600" dirty="0"/>
              <a:t>PhD/DLA képzésen abszolvált</a:t>
            </a:r>
          </a:p>
          <a:p>
            <a:pPr lvl="1">
              <a:spcAft>
                <a:spcPts val="600"/>
              </a:spcAft>
            </a:pPr>
            <a:r>
              <a:rPr lang="hu-HU" sz="1600" dirty="0"/>
              <a:t>Doktori fokozatszerzési eljárásban vesz részt</a:t>
            </a:r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600"/>
              </a:spcAft>
            </a:pPr>
            <a:r>
              <a:rPr lang="hu-HU" sz="2000" dirty="0"/>
              <a:t>Küldő intézményben </a:t>
            </a:r>
            <a:r>
              <a:rPr lang="hu-HU" sz="2000" b="1" dirty="0"/>
              <a:t>aktív státusz </a:t>
            </a:r>
            <a:endParaRPr lang="hu-HU" sz="2000" b="1" dirty="0" smtClean="0"/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dirty="0" smtClean="0">
                <a:ea typeface="+mn-ea"/>
                <a:cs typeface="+mn-cs"/>
              </a:rPr>
              <a:t>(vagy doktorjelölti </a:t>
            </a:r>
            <a:r>
              <a:rPr lang="hu-HU" sz="2000" dirty="0">
                <a:ea typeface="+mn-ea"/>
                <a:cs typeface="+mn-cs"/>
              </a:rPr>
              <a:t>státusz)</a:t>
            </a:r>
          </a:p>
          <a:p>
            <a:pPr marL="342900" lvl="1" indent="-342900">
              <a:spcBef>
                <a:spcPts val="1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ea typeface="+mn-ea"/>
                <a:cs typeface="+mn-cs"/>
              </a:rPr>
              <a:t>Pályázati határidő:</a:t>
            </a:r>
            <a:endParaRPr lang="hu-HU" sz="2000" b="1" dirty="0">
              <a:ea typeface="+mn-ea"/>
              <a:cs typeface="+mn-cs"/>
            </a:endParaRPr>
          </a:p>
          <a:p>
            <a:pPr lvl="1" defTabSz="836613">
              <a:spcAft>
                <a:spcPts val="600"/>
              </a:spcAft>
              <a:tabLst>
                <a:tab pos="2508250" algn="l"/>
              </a:tabLst>
            </a:pPr>
            <a:r>
              <a:rPr lang="hu-HU" sz="2000" b="1" dirty="0" smtClean="0"/>
              <a:t>Tavaszi </a:t>
            </a:r>
            <a:r>
              <a:rPr lang="hu-HU" sz="2000" b="1" dirty="0"/>
              <a:t>forduló: </a:t>
            </a:r>
            <a:r>
              <a:rPr lang="hu-HU" sz="2000" b="1" dirty="0" smtClean="0"/>
              <a:t>2018</a:t>
            </a:r>
            <a:r>
              <a:rPr lang="hu-HU" sz="2000" b="1" dirty="0"/>
              <a:t>. április 10. </a:t>
            </a:r>
          </a:p>
          <a:p>
            <a:pPr lvl="1" defTabSz="836613">
              <a:spcAft>
                <a:spcPts val="600"/>
              </a:spcAft>
              <a:tabLst>
                <a:tab pos="2508250" algn="l"/>
              </a:tabLst>
            </a:pPr>
            <a:r>
              <a:rPr lang="hu-HU" sz="2000" dirty="0" smtClean="0"/>
              <a:t>Őszi forduló: 2018. </a:t>
            </a:r>
            <a:r>
              <a:rPr lang="hu-HU" sz="2000" dirty="0"/>
              <a:t>október 10</a:t>
            </a:r>
            <a:r>
              <a:rPr lang="hu-HU" sz="2000" dirty="0" smtClean="0"/>
              <a:t>.</a:t>
            </a:r>
            <a:endParaRPr lang="hu-HU" sz="20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9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0587" y="2348880"/>
            <a:ext cx="8229600" cy="406531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475656" y="615582"/>
            <a:ext cx="6336704" cy="553739"/>
          </a:xfrm>
        </p:spPr>
        <p:txBody>
          <a:bodyPr>
            <a:normAutofit fontScale="92500"/>
          </a:bodyPr>
          <a:lstStyle/>
          <a:p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tanulmányút, ösztöndíjösszegek</a:t>
            </a:r>
            <a:endParaRPr lang="hu-HU" sz="2800" dirty="0"/>
          </a:p>
          <a:p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688263"/>
              </p:ext>
            </p:extLst>
          </p:nvPr>
        </p:nvGraphicFramePr>
        <p:xfrm>
          <a:off x="320586" y="1484784"/>
          <a:ext cx="8229602" cy="4635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Célország</a:t>
                      </a:r>
                      <a:endParaRPr lang="hu-H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2 - 5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napig</a:t>
                      </a:r>
                      <a:endParaRPr lang="hu-H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lang="hu-H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- </a:t>
                      </a:r>
                      <a:r>
                        <a:rPr lang="hu-H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 </a:t>
                      </a:r>
                      <a:r>
                        <a:rPr lang="hu-H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napig</a:t>
                      </a:r>
                      <a:endParaRPr lang="hu-H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</a:t>
                      </a:r>
                      <a:r>
                        <a:rPr lang="hu-H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- </a:t>
                      </a:r>
                      <a:r>
                        <a:rPr lang="hu-H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 </a:t>
                      </a:r>
                      <a:r>
                        <a:rPr lang="hu-H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napig</a:t>
                      </a:r>
                      <a:endParaRPr lang="hu-H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50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Alacsonyabb megélhetési költségű európai országok:</a:t>
                      </a:r>
                      <a:r>
                        <a:rPr lang="hu-HU" sz="15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hu-HU" sz="15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</a:br>
                      <a:r>
                        <a:rPr lang="hu-HU" sz="15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Bulgária, Észtország, Lengyelország, Lettország, Litvánia, Macedónia, Málta, Románia, Szlovákia</a:t>
                      </a:r>
                      <a:endParaRPr lang="hu-HU" sz="15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18 600 Ft/nap</a:t>
                      </a:r>
                      <a:endParaRPr lang="hu-H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11 160 Ft/nap</a:t>
                      </a:r>
                      <a:endParaRPr lang="hu-H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7 440 Ft/nap</a:t>
                      </a:r>
                      <a:endParaRPr lang="hu-H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50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Közepes megélhetési költségű európai országok: </a:t>
                      </a:r>
                      <a:r>
                        <a:rPr lang="hu-HU" sz="15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hu-HU" sz="15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</a:br>
                      <a:r>
                        <a:rPr lang="hu-HU" sz="15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Belgium, Ciprus, Csehország, Görögország, Hollandia, Horvátország, Izland, Luxemburg, Németország, Portugália, Spanyolország, Szlovénia, Törökország</a:t>
                      </a:r>
                      <a:endParaRPr lang="hu-HU" sz="15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21 700 Ft/nap</a:t>
                      </a:r>
                      <a:endParaRPr lang="hu-H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13 020 Ft/nap</a:t>
                      </a:r>
                      <a:endParaRPr lang="hu-H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8 680 Ft/nap</a:t>
                      </a:r>
                      <a:endParaRPr lang="hu-H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50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Magas megélhetési költségű európai országok: </a:t>
                      </a:r>
                      <a:r>
                        <a:rPr lang="hu-HU" sz="15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hu-HU" sz="15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</a:br>
                      <a:r>
                        <a:rPr lang="hu-HU" sz="15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Ausztria, Dánia, Egyesült Királyság, Finnország, Franciaország, Írország, Liechtenstein, Norvégia, Olaszország, Svédország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55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5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és</a:t>
                      </a:r>
                      <a:r>
                        <a:rPr lang="hu-HU" sz="15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u-HU" sz="15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Egyéb országok</a:t>
                      </a:r>
                      <a:endParaRPr lang="hu-HU" sz="15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24 800 Ft/nap</a:t>
                      </a:r>
                      <a:endParaRPr lang="hu-H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14 880 Ft/nap</a:t>
                      </a:r>
                      <a:endParaRPr lang="hu-H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9 920 Ft/nap</a:t>
                      </a:r>
                      <a:endParaRPr lang="hu-H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20586" y="6229529"/>
            <a:ext cx="696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Útiköltség-támogatás 1000 km felett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210896"/>
              </p:ext>
            </p:extLst>
          </p:nvPr>
        </p:nvGraphicFramePr>
        <p:xfrm>
          <a:off x="395536" y="1556792"/>
          <a:ext cx="8229600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Részképzés, szakmai</a:t>
                      </a:r>
                      <a:r>
                        <a:rPr lang="hu-HU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gyakorlat</a:t>
                      </a:r>
                      <a:endParaRPr lang="hu-H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Rövid tanulmányút</a:t>
                      </a:r>
                      <a:endParaRPr lang="hu-H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Összesített korrigált kreditindex és szakátlag viszonya</a:t>
                      </a:r>
                      <a:endParaRPr lang="hu-HU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Max. 50 pont</a:t>
                      </a:r>
                      <a:endParaRPr lang="hu-HU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Max. 30 pont</a:t>
                      </a:r>
                      <a:endParaRPr lang="hu-HU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Motiváció és munkaterv minősége és tartalma</a:t>
                      </a:r>
                      <a:endParaRPr lang="hu-HU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Max. 30 pont</a:t>
                      </a:r>
                      <a:endParaRPr lang="hu-HU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Max. 40 pont</a:t>
                      </a:r>
                      <a:endParaRPr lang="hu-HU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szakos tanulmányokhoz kapcsolódó, kiemelkedő tudományos munka vagy művészeti/sporttevékenység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Max. 5 pont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Max. 15 pont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Felsőfokú nyelvvizsga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 pont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 pont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Szakmai és közéleti önkéntes tevékenység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 pont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 pont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Promóciós tevékenység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 pont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 pont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Első mobilitás esetén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 pont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 pont</a:t>
                      </a:r>
                      <a:endParaRPr lang="hu-HU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39552" y="744572"/>
            <a:ext cx="6481847" cy="648072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Értékelési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szempontok</a:t>
            </a:r>
            <a:endParaRPr lang="hu-HU" sz="2800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403648" y="856351"/>
            <a:ext cx="6552728" cy="648072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 is kell az ösztöndíj elnyeréséhez?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47564" y="1916832"/>
            <a:ext cx="80648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500" dirty="0"/>
              <a:t>A megfelelő </a:t>
            </a:r>
            <a:r>
              <a:rPr lang="hu-HU" sz="2500" dirty="0" smtClean="0"/>
              <a:t>formanyomtatványok,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500" dirty="0" smtClean="0"/>
              <a:t>egy </a:t>
            </a:r>
            <a:r>
              <a:rPr lang="hu-HU" sz="2500" dirty="0"/>
              <a:t>tartalmasan megfogalmazott motivációs </a:t>
            </a:r>
            <a:r>
              <a:rPr lang="hu-HU" sz="2500" dirty="0" smtClean="0"/>
              <a:t>levél,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500" dirty="0" smtClean="0"/>
              <a:t>hiánytalan </a:t>
            </a:r>
            <a:r>
              <a:rPr lang="hu-HU" sz="2500" dirty="0"/>
              <a:t>pályázati </a:t>
            </a:r>
            <a:r>
              <a:rPr lang="hu-HU" sz="2500" dirty="0" smtClean="0"/>
              <a:t>felület,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500" dirty="0" smtClean="0"/>
              <a:t>na</a:t>
            </a:r>
            <a:r>
              <a:rPr lang="hu-HU" sz="2500" dirty="0"/>
              <a:t>, és persze: önbizalom, elszántság és kalandvágy!</a:t>
            </a:r>
          </a:p>
          <a:p>
            <a:endParaRPr lang="hu-HU" sz="2800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49080"/>
            <a:ext cx="4824536" cy="19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81235"/>
            <a:ext cx="3855759" cy="2684801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1560" y="1700808"/>
            <a:ext cx="7211144" cy="4392488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hu-HU" sz="2800" dirty="0" smtClean="0">
                <a:hlinkClick r:id="rId3"/>
              </a:rPr>
              <a:t>www.campusmundi.hu</a:t>
            </a:r>
            <a:endParaRPr lang="hu-HU" sz="2800" dirty="0" smtClean="0"/>
          </a:p>
          <a:p>
            <a:pPr lvl="1"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felhívások</a:t>
            </a:r>
          </a:p>
          <a:p>
            <a:pPr lvl="1"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Csatolandó mellékletek</a:t>
            </a:r>
          </a:p>
          <a:p>
            <a:pPr lvl="1"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útmutató</a:t>
            </a:r>
          </a:p>
          <a:p>
            <a:pPr lvl="1"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Gyakran ismételt kérdések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</a:t>
            </a:r>
            <a:r>
              <a:rPr lang="hu-HU" sz="2800" dirty="0" smtClean="0">
                <a:hlinkClick r:id="rId4"/>
              </a:rPr>
              <a:t>campusmundi@tpf.hu</a:t>
            </a:r>
            <a:endParaRPr lang="hu-HU" sz="2800" dirty="0" smtClean="0"/>
          </a:p>
          <a:p>
            <a:pPr marL="0" lvl="0" indent="0">
              <a:spcAft>
                <a:spcPts val="600"/>
              </a:spcAft>
              <a:buNone/>
            </a:pP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Telefon: +36-1-237-1310 </a:t>
            </a:r>
          </a:p>
          <a:p>
            <a:pPr lvl="1"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hétköznap 9:30 és 14:30 között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403648" y="836712"/>
            <a:ext cx="8507288" cy="648072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Elérhetőségek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artalom helye 2"/>
          <p:cNvSpPr>
            <a:spLocks noGrp="1"/>
          </p:cNvSpPr>
          <p:nvPr>
            <p:ph idx="1"/>
          </p:nvPr>
        </p:nvSpPr>
        <p:spPr>
          <a:xfrm>
            <a:off x="755576" y="1124744"/>
            <a:ext cx="7812088" cy="10081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u-HU" b="1" dirty="0" smtClean="0">
                <a:solidFill>
                  <a:srgbClr val="666633"/>
                </a:solidFill>
                <a:latin typeface="Calibri" panose="020F0502020204030204" pitchFamily="34" charset="0"/>
              </a:rPr>
              <a:t>Köszönjük a figyelmet!</a:t>
            </a:r>
          </a:p>
        </p:txBody>
      </p:sp>
      <p:pic>
        <p:nvPicPr>
          <p:cNvPr id="14338" name="Picture 2" descr="\\yoda\tka\Kommunikacio\Kepek eloadasokhoz-prezikhez\tudas-tanulas\shutterstock_162368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97" y="2132857"/>
            <a:ext cx="4997845" cy="37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539"/>
            <a:ext cx="9139236" cy="6075853"/>
          </a:xfr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-1999"/>
            <a:ext cx="8229600" cy="1143000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sz="3600" b="1" kern="1200" dirty="0" smtClean="0">
                <a:solidFill>
                  <a:srgbClr val="666633"/>
                </a:solidFill>
                <a:latin typeface="Calibri" panose="020F0502020204030204" pitchFamily="34" charset="0"/>
                <a:ea typeface="+mn-ea"/>
                <a:cs typeface="+mn-cs"/>
              </a:rPr>
              <a:t>Tempus Közalapítvány</a:t>
            </a:r>
            <a:endParaRPr lang="hu-HU" sz="3600" b="1" kern="1200" dirty="0">
              <a:solidFill>
                <a:srgbClr val="666633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5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75085"/>
            <a:ext cx="7559055" cy="53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7910" y="5675024"/>
            <a:ext cx="242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Kinyílik a 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világ!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4664"/>
            <a:ext cx="1482470" cy="1777296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27281"/>
            <a:ext cx="5184576" cy="3447743"/>
          </a:xfrm>
        </p:spPr>
      </p:pic>
    </p:spTree>
    <p:extLst>
      <p:ext uri="{BB962C8B-B14F-4D97-AF65-F5344CB8AC3E}">
        <p14:creationId xmlns:p14="http://schemas.microsoft.com/office/powerpoint/2010/main" val="5546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rtalom helye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25364"/>
            <a:ext cx="4248472" cy="4248472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52348" y="442956"/>
            <a:ext cx="6192688" cy="114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Campus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Mundi </a:t>
            </a:r>
            <a:b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hallgatói mobilitási ösztöndíjak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445860" y="1700808"/>
            <a:ext cx="4402832" cy="395128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hu-HU" sz="2400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hu-H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>
              <a:spcAft>
                <a:spcPts val="600"/>
              </a:spcAft>
              <a:buNone/>
            </a:pP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0" y="171586"/>
            <a:ext cx="936104" cy="1122272"/>
          </a:xfrm>
          <a:prstGeom prst="rect">
            <a:avLst/>
          </a:prstGeom>
        </p:spPr>
      </p:pic>
      <p:sp>
        <p:nvSpPr>
          <p:cNvPr id="6" name="Hullám 5"/>
          <p:cNvSpPr/>
          <p:nvPr/>
        </p:nvSpPr>
        <p:spPr>
          <a:xfrm>
            <a:off x="1187624" y="2314475"/>
            <a:ext cx="2413236" cy="914400"/>
          </a:xfrm>
          <a:prstGeom prst="wav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25000"/>
                  </a:schemeClr>
                </a:solidFill>
              </a:rPr>
              <a:t>Részképzés</a:t>
            </a:r>
            <a:endParaRPr lang="hu-H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9" name="Hullám 8"/>
          <p:cNvSpPr/>
          <p:nvPr/>
        </p:nvSpPr>
        <p:spPr>
          <a:xfrm>
            <a:off x="1187624" y="3369445"/>
            <a:ext cx="2413236" cy="91440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chemeClr val="accent1">
                    <a:lumMod val="25000"/>
                  </a:schemeClr>
                </a:solidFill>
              </a:rPr>
              <a:t>Szakmai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>
                <a:solidFill>
                  <a:schemeClr val="accent1">
                    <a:lumMod val="25000"/>
                  </a:schemeClr>
                </a:solidFill>
              </a:rPr>
              <a:t>gyakorlat</a:t>
            </a:r>
          </a:p>
          <a:p>
            <a:pPr algn="ctr"/>
            <a:endParaRPr lang="hu-HU" dirty="0"/>
          </a:p>
        </p:txBody>
      </p:sp>
      <p:sp>
        <p:nvSpPr>
          <p:cNvPr id="10" name="Hullám 9"/>
          <p:cNvSpPr/>
          <p:nvPr/>
        </p:nvSpPr>
        <p:spPr>
          <a:xfrm>
            <a:off x="1187624" y="4372782"/>
            <a:ext cx="2413236" cy="914400"/>
          </a:xfrm>
          <a:prstGeom prst="wave">
            <a:avLst/>
          </a:prstGeom>
          <a:solidFill>
            <a:srgbClr val="0CA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chemeClr val="accent1">
                    <a:lumMod val="25000"/>
                  </a:schemeClr>
                </a:solidFill>
              </a:rPr>
              <a:t>Rövid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>
                <a:solidFill>
                  <a:schemeClr val="accent1">
                    <a:lumMod val="25000"/>
                  </a:schemeClr>
                </a:solidFill>
              </a:rPr>
              <a:t>tanulmányút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62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89" y="1772816"/>
            <a:ext cx="3275856" cy="3179065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484784"/>
            <a:ext cx="6518671" cy="552396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Küldő intézmény bármelyik 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partneregyetemén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Európán belül: Erasmus partneregyetemen Erasmus + önfinanszírozó státusszal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Európán kívül</a:t>
            </a:r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hu-HU" sz="2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Freemover</a:t>
            </a:r>
            <a:r>
              <a:rPr lang="hu-H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mobilitás</a:t>
            </a: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pályázó szabadon kereshet külföldi fogadó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egyetemet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egyetemi tandíj finanszírozására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plusz támogatás 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nem igényelhető</a:t>
            </a:r>
            <a:endParaRPr lang="hu-HU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531672" y="595545"/>
            <a:ext cx="5006503" cy="576063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Részképzés</a:t>
            </a:r>
            <a:endParaRPr lang="hu-H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hu-HU" sz="1800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50366" y="1436719"/>
            <a:ext cx="6518671" cy="552396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3–5 </a:t>
            </a:r>
            <a:r>
              <a:rPr lang="hu-H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hónap 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időtartam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hu-H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joint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hu-H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double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degree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hu-H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12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hónap)</a:t>
            </a: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Min. 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 ECTS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kreditnyi kurzus/ezzel egyenértékű óraszám teljesítése, beszámítás</a:t>
            </a: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Jelentkezhetnek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hu-H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Bsc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osztatlan: pályázáskor 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1, 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kiutazás előtt 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lezárt félév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Ma/</a:t>
            </a: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Msc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PhD/DLA: 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lezárt félév a pályázáskor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Küldő intézményben 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aktív </a:t>
            </a:r>
            <a:r>
              <a:rPr lang="hu-H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hallgatói 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jogviszony</a:t>
            </a:r>
            <a:endParaRPr lang="hu-H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Kiegészítő támogatási 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lehetőségek: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Szociális kiegészítő támogatás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Tartós betegséggel vagy fogyatékossággal élők kiegészítő támogatása</a:t>
            </a: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531672" y="595545"/>
            <a:ext cx="5006503" cy="576063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Részképzés</a:t>
            </a:r>
            <a:endParaRPr lang="hu-H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hu-HU" sz="1800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62029" cy="127324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844824"/>
            <a:ext cx="2627604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68592" y="1556792"/>
            <a:ext cx="6602904" cy="547260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hallgató keres fogadó céget, szervezetet</a:t>
            </a:r>
          </a:p>
          <a:p>
            <a:pPr>
              <a:spcAft>
                <a:spcPts val="600"/>
              </a:spcAft>
            </a:pP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hu-HU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jelenlegi </a:t>
            </a:r>
            <a:r>
              <a:rPr lang="hu-HU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tanulmányokhoz</a:t>
            </a:r>
            <a:r>
              <a:rPr lang="hu-HU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kötődő</a:t>
            </a: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tevékenység</a:t>
            </a:r>
          </a:p>
          <a:p>
            <a:pPr>
              <a:spcAft>
                <a:spcPts val="600"/>
              </a:spcAft>
            </a:pPr>
            <a:r>
              <a:rPr lang="hu-HU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Min. </a:t>
            </a:r>
            <a:r>
              <a:rPr lang="hu-HU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heti 30 óra </a:t>
            </a:r>
          </a:p>
          <a:p>
            <a:pPr>
              <a:spcAft>
                <a:spcPts val="600"/>
              </a:spcAft>
            </a:pP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 ECTS kredit megszerzése </a:t>
            </a:r>
            <a:r>
              <a:rPr lang="hu-H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vagy</a:t>
            </a: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min. 3 hónap – </a:t>
            </a:r>
            <a:r>
              <a:rPr lang="hu-HU" sz="2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</a:t>
            </a: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5 </a:t>
            </a:r>
            <a:r>
              <a:rPr lang="hu-HU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hónap</a:t>
            </a:r>
          </a:p>
          <a:p>
            <a:pPr>
              <a:spcAft>
                <a:spcPts val="0"/>
              </a:spcAft>
            </a:pP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Jelentkezhetnek: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</a:t>
            </a: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hu-HU" sz="2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Bsc</a:t>
            </a:r>
            <a:r>
              <a:rPr lang="hu-HU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Ma/</a:t>
            </a:r>
            <a:r>
              <a:rPr lang="hu-HU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Msc</a:t>
            </a:r>
            <a:r>
              <a:rPr lang="hu-HU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osztatlan, szakirányú továbbképzési szak, PhD/DLA: </a:t>
            </a:r>
            <a:r>
              <a:rPr lang="hu-HU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pályázáskor 1 lezárt félév</a:t>
            </a:r>
          </a:p>
          <a:p>
            <a:pPr>
              <a:spcAft>
                <a:spcPts val="600"/>
              </a:spcAft>
            </a:pPr>
            <a:r>
              <a:rPr lang="hu-H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Passzív </a:t>
            </a: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hallgatói jogviszonnyal is</a:t>
            </a:r>
          </a:p>
          <a:p>
            <a:pPr>
              <a:spcAft>
                <a:spcPts val="600"/>
              </a:spcAft>
            </a:pPr>
            <a:r>
              <a:rPr lang="hu-H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Abszolutórium </a:t>
            </a:r>
            <a:r>
              <a:rPr lang="hu-HU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megszerzése után </a:t>
            </a:r>
            <a:r>
              <a:rPr lang="hu-HU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 hónapon belül is </a:t>
            </a: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teljesíthető (pályázat benyújtása még az abszolutórium előtt!)</a:t>
            </a:r>
            <a:endParaRPr lang="hu-HU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Kiegészítő </a:t>
            </a:r>
            <a:r>
              <a:rPr lang="hu-HU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támogatási</a:t>
            </a:r>
            <a:r>
              <a:rPr lang="hu-HU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lehetőségek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456101" y="548680"/>
            <a:ext cx="5060115" cy="602416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Szakmai gyakorlat</a:t>
            </a:r>
          </a:p>
          <a:p>
            <a:pPr algn="ctr"/>
            <a:endParaRPr lang="hu-HU" sz="2400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17108"/>
            <a:ext cx="2609591" cy="27451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667210"/>
              </p:ext>
            </p:extLst>
          </p:nvPr>
        </p:nvGraphicFramePr>
        <p:xfrm>
          <a:off x="611560" y="1484784"/>
          <a:ext cx="7609719" cy="3963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3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6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hu-HU" sz="1600" b="1" u="sng" dirty="0">
                          <a:solidFill>
                            <a:schemeClr val="tx1"/>
                          </a:solidFill>
                          <a:effectLst/>
                        </a:rPr>
                        <a:t>Alacsonyabb megélhetési költségű európai országok: 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</a:rPr>
                        <a:t>Bulgária, Észtország, Lengyelország, Lettország, Litvánia, Macedónia, Málta, Románia, Szlovákia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hu-H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000 Ft/hó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18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hu-HU" sz="1600" u="sng" dirty="0">
                          <a:solidFill>
                            <a:schemeClr val="tx1"/>
                          </a:solidFill>
                          <a:effectLst/>
                        </a:rPr>
                        <a:t>Közepes megélhetési költségű európai országok: 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Belgium, Ciprus, Csehország, Görögország, Hollandia, Horvátország, Izland, Luxemburg, Németország, Portugália, Spanyolország, Szlovénia, Törökország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 smtClean="0">
                          <a:effectLst/>
                        </a:rPr>
                        <a:t>210 000 </a:t>
                      </a:r>
                      <a:r>
                        <a:rPr lang="hu-HU" sz="1600" b="1" dirty="0">
                          <a:effectLst/>
                        </a:rPr>
                        <a:t>Ft/hó</a:t>
                      </a:r>
                      <a:endParaRPr lang="hu-H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4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hu-HU" sz="1600" u="sng" dirty="0">
                          <a:solidFill>
                            <a:schemeClr val="tx1"/>
                          </a:solidFill>
                          <a:effectLst/>
                        </a:rPr>
                        <a:t>Magas megélhetési költségű európai országok: 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Ausztria, Dánia, Egyesült Királyság, Finnország, Franciaország, Írország, Liechtenstein, Norvégia, Olaszország, Svédország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 smtClean="0">
                          <a:effectLst/>
                        </a:rPr>
                        <a:t>220 000 </a:t>
                      </a:r>
                      <a:r>
                        <a:rPr lang="hu-HU" sz="1600" b="1" dirty="0">
                          <a:effectLst/>
                        </a:rPr>
                        <a:t>Ft/hó</a:t>
                      </a:r>
                      <a:endParaRPr lang="hu-H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Egyéb 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országok: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effectLst/>
                        </a:rPr>
                        <a:t>350 000 </a:t>
                      </a:r>
                      <a:r>
                        <a:rPr lang="hu-HU" sz="1600" b="1" dirty="0">
                          <a:effectLst/>
                        </a:rPr>
                        <a:t>Ft/hó</a:t>
                      </a:r>
                      <a:endParaRPr lang="hu-H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331640" y="528547"/>
            <a:ext cx="7249679" cy="864097"/>
          </a:xfrm>
        </p:spPr>
        <p:txBody>
          <a:bodyPr>
            <a:normAutofit lnSpcReduction="10000"/>
          </a:bodyPr>
          <a:lstStyle/>
          <a:p>
            <a:r>
              <a:rPr lang="hu-H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Részképzés, szakmai gyakorlat </a:t>
            </a:r>
          </a:p>
          <a:p>
            <a:r>
              <a:rPr lang="hu-H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ösztöndíjösszegek</a:t>
            </a:r>
            <a:endParaRPr lang="hu-HU" sz="2500" dirty="0"/>
          </a:p>
          <a:p>
            <a:endParaRPr lang="hu-HU" dirty="0"/>
          </a:p>
        </p:txBody>
      </p:sp>
      <p:sp>
        <p:nvSpPr>
          <p:cNvPr id="6" name="Szöveg helye 2"/>
          <p:cNvSpPr txBox="1">
            <a:spLocks/>
          </p:cNvSpPr>
          <p:nvPr/>
        </p:nvSpPr>
        <p:spPr bwMode="auto">
          <a:xfrm>
            <a:off x="539551" y="5589240"/>
            <a:ext cx="768172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Ösztöndíj: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havi összeg, tört hónapra félhavi kerekítéssel</a:t>
            </a:r>
          </a:p>
          <a:p>
            <a:pPr>
              <a:spcAft>
                <a:spcPts val="600"/>
              </a:spcAft>
            </a:pP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Stipendium Hungaricum partnerországba kiutazó hallgatóknak </a:t>
            </a: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útiköltség-támogatás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http://www.tka.hu/international-programmes/3554/sending-partners-and-supported-study-fields</a:t>
            </a: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 </a:t>
            </a:r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KA_magyar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TKA_magyar</Template>
  <TotalTime>2347</TotalTime>
  <Words>739</Words>
  <Application>Microsoft Office PowerPoint</Application>
  <PresentationFormat>Diavetítés a képernyőre (4:3 oldalarány)</PresentationFormat>
  <Paragraphs>185</Paragraphs>
  <Slides>18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TKA_magyar</vt:lpstr>
      <vt:lpstr>PowerPoint-bemutató</vt:lpstr>
      <vt:lpstr>Tempus Közalapítvány</vt:lpstr>
      <vt:lpstr>PowerPoint-bemutató</vt:lpstr>
      <vt:lpstr>PowerPoint-bemutató</vt:lpstr>
      <vt:lpstr>Campus Mundi  hallgatói mobilitási ösztöndíjak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Rövid tanulmányút</vt:lpstr>
      <vt:lpstr>Rövid tanulmányút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Ugrósdy-Beregi Bettina</dc:creator>
  <cp:lastModifiedBy>Kátai Henrietta</cp:lastModifiedBy>
  <cp:revision>328</cp:revision>
  <cp:lastPrinted>2016-11-28T14:46:49Z</cp:lastPrinted>
  <dcterms:created xsi:type="dcterms:W3CDTF">2015-09-02T12:09:46Z</dcterms:created>
  <dcterms:modified xsi:type="dcterms:W3CDTF">2018-02-21T09:56:12Z</dcterms:modified>
</cp:coreProperties>
</file>