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117" d="100"/>
          <a:sy n="117" d="100"/>
        </p:scale>
        <p:origin x="182" y="8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smtClean="0"/>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Kattintson ide az alcím mintájának szerkesztéséhez</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9555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smtClean="0"/>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613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smtClean="0"/>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smtClean="0"/>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71133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smtClean="0"/>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452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smtClean="0"/>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smtClean="0"/>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3935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smtClean="0"/>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smtClean="0"/>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1820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1951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smtClean="0"/>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1495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5865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smtClean="0"/>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1350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8645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smtClean="0"/>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1533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6289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3137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smtClean="0"/>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8244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smtClean="0"/>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dirty="0" smtClean="0"/>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3243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smtClean="0"/>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550769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378424" y="1460310"/>
            <a:ext cx="7895579" cy="1828800"/>
          </a:xfrm>
        </p:spPr>
        <p:txBody>
          <a:bodyPr/>
          <a:lstStyle/>
          <a:p>
            <a:r>
              <a:rPr lang="en-US" b="1" dirty="0" smtClean="0"/>
              <a:t>ARRIVING IN  A FOREIGN COUNTRY  AND RETURN BACK IN HUNGARY</a:t>
            </a:r>
            <a:endParaRPr lang="en-US" b="1" dirty="0"/>
          </a:p>
        </p:txBody>
      </p:sp>
      <p:sp>
        <p:nvSpPr>
          <p:cNvPr id="3" name="Alcím 2"/>
          <p:cNvSpPr>
            <a:spLocks noGrp="1"/>
          </p:cNvSpPr>
          <p:nvPr>
            <p:ph type="subTitle" idx="1"/>
          </p:nvPr>
        </p:nvSpPr>
        <p:spPr>
          <a:xfrm>
            <a:off x="1507067" y="4146368"/>
            <a:ext cx="8960766" cy="1096899"/>
          </a:xfrm>
        </p:spPr>
        <p:txBody>
          <a:bodyPr>
            <a:noAutofit/>
          </a:bodyPr>
          <a:lstStyle/>
          <a:p>
            <a:r>
              <a:rPr lang="hu-HU" sz="3200" b="1" dirty="0" smtClean="0"/>
              <a:t>Prof. István FEHÉR</a:t>
            </a:r>
          </a:p>
          <a:p>
            <a:r>
              <a:rPr lang="hu-HU" sz="3200" b="1" dirty="0" smtClean="0"/>
              <a:t>feher.istvan@gtk.szie.hu</a:t>
            </a:r>
            <a:endParaRPr lang="en-US" sz="3200" b="1" dirty="0"/>
          </a:p>
        </p:txBody>
      </p:sp>
    </p:spTree>
    <p:extLst>
      <p:ext uri="{BB962C8B-B14F-4D97-AF65-F5344CB8AC3E}">
        <p14:creationId xmlns:p14="http://schemas.microsoft.com/office/powerpoint/2010/main" val="349828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77334" y="300252"/>
            <a:ext cx="10172636" cy="1214650"/>
          </a:xfrm>
        </p:spPr>
        <p:txBody>
          <a:bodyPr>
            <a:normAutofit fontScale="90000"/>
          </a:bodyPr>
          <a:lstStyle/>
          <a:p>
            <a:r>
              <a:rPr lang="en-US" sz="4000" b="1" dirty="0" smtClean="0"/>
              <a:t>YOUR RESPONSES: IMITATION, ISOLATION OR INTEGRATION</a:t>
            </a:r>
            <a:endParaRPr lang="en-US" sz="4000" b="1" dirty="0"/>
          </a:p>
        </p:txBody>
      </p:sp>
      <p:sp>
        <p:nvSpPr>
          <p:cNvPr id="3" name="Tartalom helye 2"/>
          <p:cNvSpPr>
            <a:spLocks noGrp="1"/>
          </p:cNvSpPr>
          <p:nvPr>
            <p:ph idx="1"/>
          </p:nvPr>
        </p:nvSpPr>
        <p:spPr>
          <a:xfrm>
            <a:off x="423081" y="1651379"/>
            <a:ext cx="10631606" cy="4913194"/>
          </a:xfrm>
        </p:spPr>
        <p:txBody>
          <a:bodyPr>
            <a:normAutofit/>
          </a:bodyPr>
          <a:lstStyle/>
          <a:p>
            <a:pPr algn="just"/>
            <a:r>
              <a:rPr lang="en-US" sz="2000" dirty="0" smtClean="0">
                <a:solidFill>
                  <a:srgbClr val="FF0000"/>
                </a:solidFill>
              </a:rPr>
              <a:t>Imitation:</a:t>
            </a:r>
            <a:r>
              <a:rPr lang="en-US" sz="2000" dirty="0" smtClean="0"/>
              <a:t> Copy the behavior and began to introduce yourself to others. You imitate only what you are comfortable </a:t>
            </a:r>
            <a:r>
              <a:rPr lang="hu-HU" sz="2000" dirty="0" smtClean="0"/>
              <a:t> </a:t>
            </a:r>
            <a:r>
              <a:rPr lang="en-US" sz="2000" dirty="0" smtClean="0"/>
              <a:t>with.</a:t>
            </a:r>
            <a:r>
              <a:rPr lang="hu-HU" sz="2000" dirty="0" smtClean="0"/>
              <a:t> </a:t>
            </a:r>
            <a:r>
              <a:rPr lang="en-US" sz="2000" dirty="0" smtClean="0"/>
              <a:t>And as you understand the meaning behind the behavior, you will learn to adjust and adopt the </a:t>
            </a:r>
            <a:r>
              <a:rPr lang="hu-HU" sz="2000" dirty="0" smtClean="0"/>
              <a:t>local</a:t>
            </a:r>
            <a:r>
              <a:rPr lang="en-US" sz="2000" dirty="0" smtClean="0"/>
              <a:t> ways in you</a:t>
            </a:r>
            <a:r>
              <a:rPr lang="hu-HU" sz="2000" dirty="0" smtClean="0"/>
              <a:t>r</a:t>
            </a:r>
            <a:r>
              <a:rPr lang="en-US" sz="2000" dirty="0" smtClean="0"/>
              <a:t> life.</a:t>
            </a:r>
          </a:p>
          <a:p>
            <a:pPr algn="just"/>
            <a:r>
              <a:rPr lang="en-US" sz="2000" dirty="0" smtClean="0">
                <a:solidFill>
                  <a:srgbClr val="FF0000"/>
                </a:solidFill>
              </a:rPr>
              <a:t>Isolation:</a:t>
            </a:r>
            <a:r>
              <a:rPr lang="en-US" sz="2000" dirty="0" smtClean="0"/>
              <a:t> Is another response when you are separate yourself from cross-cultural encounters. For me, isolation meant visiting Vienna and being with my compatriots, speaking own language and eating national dishes very weekend. But this activity  does not keep you from learning through the cross-cultural experience. Excessive isolation can also lead to intense loneliness and even depression.</a:t>
            </a:r>
          </a:p>
          <a:p>
            <a:pPr algn="just"/>
            <a:r>
              <a:rPr lang="en-US" sz="2000" dirty="0" smtClean="0">
                <a:solidFill>
                  <a:srgbClr val="FF0000"/>
                </a:solidFill>
              </a:rPr>
              <a:t>Integration:</a:t>
            </a:r>
            <a:r>
              <a:rPr lang="en-US" sz="2000" dirty="0" smtClean="0"/>
              <a:t> Happens when you feel confident to interact with the new culture. You mix easily with </a:t>
            </a:r>
            <a:r>
              <a:rPr lang="hu-HU" sz="2000" dirty="0" smtClean="0"/>
              <a:t>local </a:t>
            </a:r>
            <a:r>
              <a:rPr lang="hu-HU" sz="2000" dirty="0" err="1" smtClean="0"/>
              <a:t>peoples</a:t>
            </a:r>
            <a:r>
              <a:rPr lang="en-US" sz="2000" dirty="0" smtClean="0"/>
              <a:t>. You may still feel like an outsider, but you know that you have the respect and trust of you Hungarian friends.</a:t>
            </a:r>
            <a:r>
              <a:rPr lang="hu-HU" sz="2000" dirty="0" smtClean="0"/>
              <a:t> </a:t>
            </a:r>
            <a:r>
              <a:rPr lang="en-US" sz="2000" dirty="0" smtClean="0"/>
              <a:t>Your new confidence leads you to participate in events, share you views, tell stories, or even tell joke. The will be cultural tensions along the way, but you are learning how to deal with them</a:t>
            </a:r>
            <a:r>
              <a:rPr lang="en-US" dirty="0" smtClean="0"/>
              <a:t>.</a:t>
            </a:r>
            <a:endParaRPr lang="en-US" dirty="0"/>
          </a:p>
        </p:txBody>
      </p:sp>
    </p:spTree>
    <p:extLst>
      <p:ext uri="{BB962C8B-B14F-4D97-AF65-F5344CB8AC3E}">
        <p14:creationId xmlns:p14="http://schemas.microsoft.com/office/powerpoint/2010/main" val="2175287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77334" y="204717"/>
            <a:ext cx="8596668" cy="736980"/>
          </a:xfrm>
        </p:spPr>
        <p:txBody>
          <a:bodyPr>
            <a:normAutofit/>
          </a:bodyPr>
          <a:lstStyle/>
          <a:p>
            <a:r>
              <a:rPr lang="en-US" sz="4000" b="1" dirty="0" smtClean="0"/>
              <a:t>CROSS-CULTURAL STEPS</a:t>
            </a:r>
            <a:r>
              <a:rPr lang="hu-HU" sz="4000" b="1" dirty="0" smtClean="0"/>
              <a:t>-1</a:t>
            </a:r>
            <a:endParaRPr lang="en-US" sz="4000" b="1" dirty="0"/>
          </a:p>
        </p:txBody>
      </p:sp>
      <p:sp>
        <p:nvSpPr>
          <p:cNvPr id="3" name="Tartalom helye 2"/>
          <p:cNvSpPr>
            <a:spLocks noGrp="1"/>
          </p:cNvSpPr>
          <p:nvPr>
            <p:ph idx="1"/>
          </p:nvPr>
        </p:nvSpPr>
        <p:spPr>
          <a:xfrm>
            <a:off x="395785" y="914400"/>
            <a:ext cx="11464119" cy="5126963"/>
          </a:xfrm>
        </p:spPr>
        <p:txBody>
          <a:bodyPr>
            <a:noAutofit/>
          </a:bodyPr>
          <a:lstStyle/>
          <a:p>
            <a:pPr algn="just"/>
            <a:r>
              <a:rPr lang="en-US" sz="2000" dirty="0" smtClean="0"/>
              <a:t>1. Enter your culture with openness, humility, and curiosity. Gently give yourself time to adjust.</a:t>
            </a:r>
          </a:p>
          <a:p>
            <a:pPr algn="just"/>
            <a:r>
              <a:rPr lang="en-US" sz="2000" dirty="0" smtClean="0"/>
              <a:t>2. Explore your new environment. Open your eyes. Walk around and observe your new surroundings.</a:t>
            </a:r>
            <a:r>
              <a:rPr lang="hu-HU" sz="2000" dirty="0" smtClean="0"/>
              <a:t> </a:t>
            </a:r>
            <a:r>
              <a:rPr lang="en-US" sz="2000" dirty="0" smtClean="0"/>
              <a:t>When you </a:t>
            </a:r>
            <a:r>
              <a:rPr lang="hu-HU" sz="2000" dirty="0" smtClean="0"/>
              <a:t>a</a:t>
            </a:r>
            <a:r>
              <a:rPr lang="en-US" sz="2000" dirty="0" smtClean="0"/>
              <a:t>re exploring, you are no</a:t>
            </a:r>
            <a:r>
              <a:rPr lang="hu-HU" sz="2000" dirty="0" smtClean="0"/>
              <a:t>t</a:t>
            </a:r>
            <a:r>
              <a:rPr lang="en-US" sz="2000" dirty="0" smtClean="0"/>
              <a:t> making judgement, you are simply observing and asking questions like:</a:t>
            </a:r>
          </a:p>
          <a:p>
            <a:pPr lvl="1" algn="just"/>
            <a:r>
              <a:rPr lang="en-US" sz="1800" dirty="0" smtClean="0"/>
              <a:t>What do people enjoy doing alone or together?</a:t>
            </a:r>
          </a:p>
          <a:p>
            <a:pPr lvl="1" algn="just"/>
            <a:r>
              <a:rPr lang="en-US" sz="1800" dirty="0" smtClean="0"/>
              <a:t>How are women, children, or older folk treated?</a:t>
            </a:r>
          </a:p>
          <a:p>
            <a:pPr lvl="1" algn="just"/>
            <a:r>
              <a:rPr lang="en-US" sz="1800" dirty="0" smtClean="0"/>
              <a:t>What do students like to do on weekends?</a:t>
            </a:r>
          </a:p>
          <a:p>
            <a:pPr lvl="1" algn="just"/>
            <a:r>
              <a:rPr lang="en-US" sz="1800" dirty="0" smtClean="0"/>
              <a:t>How are professors viewed by the students?</a:t>
            </a:r>
          </a:p>
          <a:p>
            <a:pPr lvl="1" algn="just"/>
            <a:r>
              <a:rPr lang="en-US" sz="1800" dirty="0" smtClean="0"/>
              <a:t>Where are the centers of activities on campus?</a:t>
            </a:r>
          </a:p>
          <a:p>
            <a:pPr lvl="1" algn="just"/>
            <a:r>
              <a:rPr lang="en-US" sz="1800" dirty="0" smtClean="0"/>
              <a:t>What issues do students care about?</a:t>
            </a:r>
          </a:p>
          <a:p>
            <a:pPr lvl="1" algn="just"/>
            <a:r>
              <a:rPr lang="en-US" sz="1800" dirty="0" smtClean="0"/>
              <a:t>What article are in the campus newspaper?</a:t>
            </a:r>
          </a:p>
          <a:p>
            <a:pPr lvl="1" algn="just"/>
            <a:r>
              <a:rPr lang="en-US" sz="1800" dirty="0" smtClean="0"/>
              <a:t>Where do other international students gather?</a:t>
            </a:r>
          </a:p>
          <a:p>
            <a:pPr lvl="1" algn="just"/>
            <a:r>
              <a:rPr lang="en-US" sz="1800" dirty="0" smtClean="0"/>
              <a:t>Who is popular on campus?</a:t>
            </a:r>
          </a:p>
          <a:p>
            <a:pPr lvl="1" algn="just"/>
            <a:r>
              <a:rPr lang="en-US" sz="1800" dirty="0" smtClean="0"/>
              <a:t>What seems to be important in your city o</a:t>
            </a:r>
            <a:r>
              <a:rPr lang="hu-HU" sz="1800" dirty="0" smtClean="0"/>
              <a:t>r</a:t>
            </a:r>
            <a:r>
              <a:rPr lang="en-US" sz="1800" dirty="0" smtClean="0"/>
              <a:t> town? Cleanliness, order, beauty?</a:t>
            </a:r>
          </a:p>
          <a:p>
            <a:pPr algn="just"/>
            <a:endParaRPr lang="en-US" sz="2000" dirty="0"/>
          </a:p>
        </p:txBody>
      </p:sp>
    </p:spTree>
    <p:extLst>
      <p:ext uri="{BB962C8B-B14F-4D97-AF65-F5344CB8AC3E}">
        <p14:creationId xmlns:p14="http://schemas.microsoft.com/office/powerpoint/2010/main" val="3996906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77334" y="609600"/>
            <a:ext cx="8596668" cy="1014484"/>
          </a:xfrm>
        </p:spPr>
        <p:txBody>
          <a:bodyPr>
            <a:normAutofit/>
          </a:bodyPr>
          <a:lstStyle/>
          <a:p>
            <a:r>
              <a:rPr lang="en-US" sz="4000" b="1" dirty="0" smtClean="0"/>
              <a:t>CROSS-CULTURAL STEPS</a:t>
            </a:r>
            <a:r>
              <a:rPr lang="hu-HU" sz="4000" b="1" dirty="0" smtClean="0"/>
              <a:t>-2</a:t>
            </a:r>
            <a:endParaRPr lang="en-US" sz="4000" dirty="0"/>
          </a:p>
        </p:txBody>
      </p:sp>
      <p:sp>
        <p:nvSpPr>
          <p:cNvPr id="3" name="Tartalom helye 2"/>
          <p:cNvSpPr>
            <a:spLocks noGrp="1"/>
          </p:cNvSpPr>
          <p:nvPr>
            <p:ph idx="1"/>
          </p:nvPr>
        </p:nvSpPr>
        <p:spPr>
          <a:xfrm>
            <a:off x="677333" y="1514901"/>
            <a:ext cx="9735909" cy="4885900"/>
          </a:xfrm>
        </p:spPr>
        <p:txBody>
          <a:bodyPr>
            <a:noAutofit/>
          </a:bodyPr>
          <a:lstStyle/>
          <a:p>
            <a:pPr algn="just"/>
            <a:r>
              <a:rPr lang="en-US" sz="2400" dirty="0" smtClean="0"/>
              <a:t>3. Experiment and try new things. Expand your taste in food.</a:t>
            </a:r>
            <a:r>
              <a:rPr lang="hu-HU" sz="2400" dirty="0" smtClean="0"/>
              <a:t> </a:t>
            </a:r>
            <a:r>
              <a:rPr lang="en-US" sz="2400" dirty="0" smtClean="0"/>
              <a:t>Accept invitation to meet Hungarians or go on tours.</a:t>
            </a:r>
            <a:r>
              <a:rPr lang="hu-HU" sz="2400" dirty="0" smtClean="0"/>
              <a:t> </a:t>
            </a:r>
            <a:r>
              <a:rPr lang="en-US" sz="2400" dirty="0" smtClean="0"/>
              <a:t>Try a new word each day.</a:t>
            </a:r>
            <a:r>
              <a:rPr lang="hu-HU" sz="2400" dirty="0" smtClean="0"/>
              <a:t> </a:t>
            </a:r>
            <a:r>
              <a:rPr lang="en-US" sz="2400" dirty="0" smtClean="0"/>
              <a:t>Imitate an Hungarian behavior that is different from your culture, such as opening doors for others.</a:t>
            </a:r>
          </a:p>
          <a:p>
            <a:pPr algn="just"/>
            <a:r>
              <a:rPr lang="en-US" sz="2400" dirty="0" smtClean="0"/>
              <a:t>4. Engage and interact with your new culture. Get to know the local people and other students. International students advise joining clubs and accepting place and formed lasting friendship with people from around the world.</a:t>
            </a:r>
          </a:p>
          <a:p>
            <a:pPr algn="just"/>
            <a:r>
              <a:rPr lang="en-US" sz="2400" dirty="0" smtClean="0"/>
              <a:t>5. Exit. Before you know, it is time to move on. You may choose to return home, stay for advanced degrees In Hungary or move to another country.</a:t>
            </a:r>
            <a:endParaRPr lang="en-US" sz="2400" dirty="0"/>
          </a:p>
        </p:txBody>
      </p:sp>
    </p:spTree>
    <p:extLst>
      <p:ext uri="{BB962C8B-B14F-4D97-AF65-F5344CB8AC3E}">
        <p14:creationId xmlns:p14="http://schemas.microsoft.com/office/powerpoint/2010/main" val="666712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77334" y="313900"/>
            <a:ext cx="8596668" cy="859808"/>
          </a:xfrm>
        </p:spPr>
        <p:txBody>
          <a:bodyPr>
            <a:normAutofit/>
          </a:bodyPr>
          <a:lstStyle/>
          <a:p>
            <a:r>
              <a:rPr lang="hu-HU" sz="4000" b="1" dirty="0" smtClean="0"/>
              <a:t>IN </a:t>
            </a:r>
            <a:r>
              <a:rPr lang="en-US" sz="4000" b="1" dirty="0" smtClean="0"/>
              <a:t>SUMMARY</a:t>
            </a:r>
            <a:endParaRPr lang="en-US" sz="4000" b="1" dirty="0"/>
          </a:p>
        </p:txBody>
      </p:sp>
      <p:sp>
        <p:nvSpPr>
          <p:cNvPr id="3" name="Tartalom helye 2"/>
          <p:cNvSpPr>
            <a:spLocks noGrp="1"/>
          </p:cNvSpPr>
          <p:nvPr>
            <p:ph idx="1"/>
          </p:nvPr>
        </p:nvSpPr>
        <p:spPr>
          <a:xfrm>
            <a:off x="573206" y="859809"/>
            <a:ext cx="10003809" cy="5181553"/>
          </a:xfrm>
        </p:spPr>
        <p:txBody>
          <a:bodyPr>
            <a:noAutofit/>
          </a:bodyPr>
          <a:lstStyle/>
          <a:p>
            <a:pPr algn="just"/>
            <a:r>
              <a:rPr lang="en-US" dirty="0" smtClean="0"/>
              <a:t>Be kind and gentle yourself. You just made a major move to </a:t>
            </a:r>
            <a:r>
              <a:rPr lang="hu-HU" dirty="0" smtClean="0"/>
              <a:t>a </a:t>
            </a:r>
            <a:r>
              <a:rPr lang="hu-HU" dirty="0" err="1" smtClean="0"/>
              <a:t>new</a:t>
            </a:r>
            <a:r>
              <a:rPr lang="hu-HU" dirty="0" smtClean="0"/>
              <a:t> country</a:t>
            </a:r>
            <a:r>
              <a:rPr lang="en-US" dirty="0" smtClean="0"/>
              <a:t>.</a:t>
            </a:r>
          </a:p>
          <a:p>
            <a:pPr algn="just"/>
            <a:r>
              <a:rPr lang="en-US" dirty="0" smtClean="0"/>
              <a:t>Find friend who can explain the </a:t>
            </a:r>
            <a:r>
              <a:rPr lang="hu-HU" dirty="0" smtClean="0"/>
              <a:t>LOCAL</a:t>
            </a:r>
            <a:r>
              <a:rPr lang="en-US" dirty="0" smtClean="0"/>
              <a:t> Culture and habits to you.</a:t>
            </a:r>
          </a:p>
          <a:p>
            <a:pPr algn="just"/>
            <a:r>
              <a:rPr lang="en-US" dirty="0" smtClean="0"/>
              <a:t>Join a group that meets your needs(campus, religious, or community)</a:t>
            </a:r>
          </a:p>
          <a:p>
            <a:pPr algn="just"/>
            <a:r>
              <a:rPr lang="en-US" dirty="0" smtClean="0"/>
              <a:t>Be a friend to someone.</a:t>
            </a:r>
          </a:p>
          <a:p>
            <a:pPr algn="just"/>
            <a:r>
              <a:rPr lang="en-US" dirty="0" smtClean="0"/>
              <a:t>Pay attention to your health(sleep, eat well, and exercise</a:t>
            </a:r>
            <a:r>
              <a:rPr lang="hu-HU" dirty="0" smtClean="0"/>
              <a:t>)</a:t>
            </a:r>
            <a:r>
              <a:rPr lang="en-US" dirty="0" smtClean="0"/>
              <a:t>.</a:t>
            </a:r>
          </a:p>
          <a:p>
            <a:pPr algn="just"/>
            <a:r>
              <a:rPr lang="en-US" dirty="0" smtClean="0"/>
              <a:t>Remember that your transition is many-layered-academic, social, emotional, physical, spiritual, political, and financial.</a:t>
            </a:r>
          </a:p>
          <a:p>
            <a:pPr algn="just"/>
            <a:r>
              <a:rPr lang="en-US" dirty="0" smtClean="0"/>
              <a:t>Enjoy your journey with good sense of humor and attitude of learning and adventure.</a:t>
            </a:r>
          </a:p>
          <a:p>
            <a:pPr algn="just"/>
            <a:r>
              <a:rPr lang="en-US" dirty="0" smtClean="0"/>
              <a:t>Embrace all that this opportunity offers, personally and professionally.</a:t>
            </a:r>
          </a:p>
          <a:p>
            <a:pPr algn="just"/>
            <a:r>
              <a:rPr lang="en-US" dirty="0" smtClean="0">
                <a:solidFill>
                  <a:srgbClr val="FF0000"/>
                </a:solidFill>
              </a:rPr>
              <a:t>REMARKS:</a:t>
            </a:r>
            <a:r>
              <a:rPr lang="en-US" dirty="0" smtClean="0"/>
              <a:t> As an international student you have to learn to be bold to take initiative, and to be independent.</a:t>
            </a:r>
          </a:p>
          <a:p>
            <a:pPr algn="just"/>
            <a:r>
              <a:rPr lang="en-US" dirty="0" smtClean="0"/>
              <a:t>You can make lifelong friends from among Hungarians students and the other international students on campus.</a:t>
            </a:r>
          </a:p>
          <a:p>
            <a:pPr algn="just"/>
            <a:r>
              <a:rPr lang="en-US" dirty="0" smtClean="0"/>
              <a:t>I hope your foreign</a:t>
            </a:r>
            <a:r>
              <a:rPr lang="hu-HU" dirty="0" smtClean="0"/>
              <a:t> country’</a:t>
            </a:r>
            <a:r>
              <a:rPr lang="en-US" dirty="0" smtClean="0"/>
              <a:t> education and experience will be successful and use to serve others in your nation and make significant contributions to your organization!!!! </a:t>
            </a:r>
            <a:endParaRPr lang="en-US" dirty="0"/>
          </a:p>
        </p:txBody>
      </p:sp>
    </p:spTree>
    <p:extLst>
      <p:ext uri="{BB962C8B-B14F-4D97-AF65-F5344CB8AC3E}">
        <p14:creationId xmlns:p14="http://schemas.microsoft.com/office/powerpoint/2010/main" val="2510776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77334" y="327547"/>
            <a:ext cx="9613078" cy="614150"/>
          </a:xfrm>
        </p:spPr>
        <p:txBody>
          <a:bodyPr>
            <a:noAutofit/>
          </a:bodyPr>
          <a:lstStyle/>
          <a:p>
            <a:r>
              <a:rPr lang="en-US" sz="4000" b="1" dirty="0" smtClean="0"/>
              <a:t>RETURNING TO YOUR HOME COUNTRY</a:t>
            </a:r>
            <a:endParaRPr lang="en-US" sz="4000" b="1" dirty="0"/>
          </a:p>
        </p:txBody>
      </p:sp>
      <p:sp>
        <p:nvSpPr>
          <p:cNvPr id="3" name="Tartalom helye 2"/>
          <p:cNvSpPr>
            <a:spLocks noGrp="1"/>
          </p:cNvSpPr>
          <p:nvPr>
            <p:ph idx="1"/>
          </p:nvPr>
        </p:nvSpPr>
        <p:spPr>
          <a:xfrm>
            <a:off x="559557" y="1064525"/>
            <a:ext cx="10440539" cy="4976837"/>
          </a:xfrm>
        </p:spPr>
        <p:txBody>
          <a:bodyPr>
            <a:noAutofit/>
          </a:bodyPr>
          <a:lstStyle/>
          <a:p>
            <a:r>
              <a:rPr lang="en-US" sz="2400" dirty="0" smtClean="0"/>
              <a:t>„ But I just arrived in </a:t>
            </a:r>
            <a:r>
              <a:rPr lang="hu-HU" sz="2400" dirty="0" smtClean="0"/>
              <a:t>a NEW COUNTRY</a:t>
            </a:r>
            <a:r>
              <a:rPr lang="en-US" sz="2400" dirty="0" smtClean="0"/>
              <a:t>, so why should I be thinking of returning home???” you might ask.</a:t>
            </a:r>
          </a:p>
          <a:p>
            <a:r>
              <a:rPr lang="en-US" sz="2400" dirty="0" smtClean="0"/>
              <a:t>When you preparing your reentry, basically you are looking for two questions.</a:t>
            </a:r>
          </a:p>
          <a:p>
            <a:r>
              <a:rPr lang="en-US" sz="2400" dirty="0" smtClean="0"/>
              <a:t>1.How do I reconnect with my people?</a:t>
            </a:r>
          </a:p>
          <a:p>
            <a:r>
              <a:rPr lang="en-US" sz="2400" dirty="0" smtClean="0"/>
              <a:t>2. How do I use my foreign education to serve effectively:</a:t>
            </a:r>
          </a:p>
          <a:p>
            <a:r>
              <a:rPr lang="en-US" sz="2400" dirty="0" smtClean="0">
                <a:solidFill>
                  <a:srgbClr val="FF0000"/>
                </a:solidFill>
              </a:rPr>
              <a:t>One opinion: </a:t>
            </a:r>
            <a:r>
              <a:rPr lang="en-US" sz="2400" dirty="0" smtClean="0"/>
              <a:t>„I realized I had changed while studying in Hungary and I needed to know how to reengage with my compatriots. Other one:” I think my life has reprioritized since I came to Hungary”</a:t>
            </a:r>
          </a:p>
          <a:p>
            <a:r>
              <a:rPr lang="en-US" sz="2400" dirty="0" smtClean="0">
                <a:solidFill>
                  <a:srgbClr val="FF0000"/>
                </a:solidFill>
              </a:rPr>
              <a:t>My remark: </a:t>
            </a:r>
            <a:r>
              <a:rPr lang="en-US" sz="2400" dirty="0" smtClean="0"/>
              <a:t>Your time in </a:t>
            </a:r>
            <a:r>
              <a:rPr lang="hu-HU" sz="2400" dirty="0" smtClean="0"/>
              <a:t>a </a:t>
            </a:r>
            <a:r>
              <a:rPr lang="hu-HU" sz="2400" dirty="0" err="1" smtClean="0"/>
              <a:t>foreing</a:t>
            </a:r>
            <a:r>
              <a:rPr lang="hu-HU" sz="2400" dirty="0" smtClean="0"/>
              <a:t> COUNTRY</a:t>
            </a:r>
            <a:r>
              <a:rPr lang="en-US" sz="2400" dirty="0" smtClean="0"/>
              <a:t> will bring changes, great and small, in how you live, think, work, and relate with others.</a:t>
            </a:r>
            <a:endParaRPr lang="en-US" sz="2400" dirty="0"/>
          </a:p>
        </p:txBody>
      </p:sp>
    </p:spTree>
    <p:extLst>
      <p:ext uri="{BB962C8B-B14F-4D97-AF65-F5344CB8AC3E}">
        <p14:creationId xmlns:p14="http://schemas.microsoft.com/office/powerpoint/2010/main" val="2255176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77334" y="609600"/>
            <a:ext cx="8596668" cy="973540"/>
          </a:xfrm>
        </p:spPr>
        <p:txBody>
          <a:bodyPr>
            <a:normAutofit/>
          </a:bodyPr>
          <a:lstStyle/>
          <a:p>
            <a:r>
              <a:rPr lang="en-US" sz="4000" b="1" dirty="0" smtClean="0"/>
              <a:t>YOU NEED REENTRY PREPARATION</a:t>
            </a:r>
            <a:endParaRPr lang="en-US" sz="4000" b="1" dirty="0"/>
          </a:p>
        </p:txBody>
      </p:sp>
      <p:sp>
        <p:nvSpPr>
          <p:cNvPr id="3" name="Tartalom helye 2"/>
          <p:cNvSpPr>
            <a:spLocks noGrp="1"/>
          </p:cNvSpPr>
          <p:nvPr>
            <p:ph idx="1"/>
          </p:nvPr>
        </p:nvSpPr>
        <p:spPr>
          <a:xfrm>
            <a:off x="677333" y="1583141"/>
            <a:ext cx="9462954" cy="4458222"/>
          </a:xfrm>
        </p:spPr>
        <p:txBody>
          <a:bodyPr/>
          <a:lstStyle/>
          <a:p>
            <a:pPr algn="just"/>
            <a:r>
              <a:rPr lang="en-US" sz="2400" dirty="0" smtClean="0"/>
              <a:t>Thinking about reentry will help you recognize the changes, in you and how those changes will help or hinder you reentry. By preparing for your reentry now, you also will have time to think through ideas and plans you may want to accomplish back home, and perhaps in the process make dreams come true.</a:t>
            </a:r>
          </a:p>
          <a:p>
            <a:pPr algn="just"/>
            <a:r>
              <a:rPr lang="en-US" sz="2400" dirty="0" smtClean="0"/>
              <a:t>YOUR Dreams</a:t>
            </a:r>
            <a:r>
              <a:rPr lang="hu-HU" sz="2400" dirty="0" smtClean="0"/>
              <a:t>?</a:t>
            </a:r>
            <a:endParaRPr lang="en-US" sz="2400" dirty="0" smtClean="0"/>
          </a:p>
          <a:p>
            <a:pPr algn="just"/>
            <a:r>
              <a:rPr lang="en-US" sz="2400" dirty="0" smtClean="0"/>
              <a:t>I don't know what your dreams are, but I have met amazing international students who have serious goals and ambitions on how to improve the lives of their people and contribute to the greater good of their countries.</a:t>
            </a:r>
          </a:p>
          <a:p>
            <a:pPr algn="just"/>
            <a:endParaRPr lang="en-US" dirty="0"/>
          </a:p>
        </p:txBody>
      </p:sp>
    </p:spTree>
    <p:extLst>
      <p:ext uri="{BB962C8B-B14F-4D97-AF65-F5344CB8AC3E}">
        <p14:creationId xmlns:p14="http://schemas.microsoft.com/office/powerpoint/2010/main" val="136250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77334" y="286603"/>
            <a:ext cx="8596668" cy="655093"/>
          </a:xfrm>
        </p:spPr>
        <p:txBody>
          <a:bodyPr>
            <a:normAutofit fontScale="90000"/>
          </a:bodyPr>
          <a:lstStyle/>
          <a:p>
            <a:r>
              <a:rPr lang="hu-HU" sz="4000" b="1" dirty="0" smtClean="0"/>
              <a:t>THE W- </a:t>
            </a:r>
            <a:r>
              <a:rPr lang="en-US" sz="4000" b="1" dirty="0" smtClean="0"/>
              <a:t>CURVE</a:t>
            </a:r>
            <a:endParaRPr lang="en-US" sz="4000" b="1" dirty="0"/>
          </a:p>
        </p:txBody>
      </p:sp>
      <p:sp>
        <p:nvSpPr>
          <p:cNvPr id="3" name="Tartalom helye 2"/>
          <p:cNvSpPr>
            <a:spLocks noGrp="1"/>
          </p:cNvSpPr>
          <p:nvPr>
            <p:ph idx="1"/>
          </p:nvPr>
        </p:nvSpPr>
        <p:spPr>
          <a:xfrm>
            <a:off x="677334" y="955343"/>
            <a:ext cx="10090750" cy="5902657"/>
          </a:xfrm>
        </p:spPr>
        <p:txBody>
          <a:bodyPr>
            <a:normAutofit/>
          </a:bodyPr>
          <a:lstStyle/>
          <a:p>
            <a:pPr algn="just"/>
            <a:r>
              <a:rPr lang="en-US" dirty="0" smtClean="0"/>
              <a:t>As I discussed earlier, In reentry, you also will experience similar feelings, which are illustrated by the second „U” of that W curve.</a:t>
            </a:r>
          </a:p>
          <a:p>
            <a:pPr algn="just"/>
            <a:r>
              <a:rPr lang="en-US" dirty="0" smtClean="0"/>
              <a:t>You may go through the same transition stages, except you will be experiencing them back home.</a:t>
            </a:r>
          </a:p>
          <a:p>
            <a:pPr algn="just"/>
            <a:r>
              <a:rPr lang="en-US" dirty="0" smtClean="0"/>
              <a:t>Cultural chock will now be „reverse culture shock” Often reverse culture shock id harder because you did not expect it to happen since you were just returning home.</a:t>
            </a:r>
          </a:p>
          <a:p>
            <a:pPr algn="just"/>
            <a:r>
              <a:rPr lang="en-US" dirty="0" smtClean="0"/>
              <a:t>As I mentioned earlier, referring to the different stages in Coming to </a:t>
            </a:r>
            <a:r>
              <a:rPr lang="hu-HU" dirty="0" smtClean="0"/>
              <a:t>a </a:t>
            </a:r>
            <a:r>
              <a:rPr lang="en-US" dirty="0" smtClean="0"/>
              <a:t>foreign, and consider the possible ways you may experience them when you return home.</a:t>
            </a:r>
          </a:p>
          <a:p>
            <a:pPr lvl="1" algn="just"/>
            <a:r>
              <a:rPr lang="en-US" dirty="0" smtClean="0"/>
              <a:t>What may the FUN STAGE look like for you?</a:t>
            </a:r>
          </a:p>
          <a:p>
            <a:pPr lvl="1" algn="just"/>
            <a:r>
              <a:rPr lang="en-US" dirty="0" smtClean="0"/>
              <a:t>What could your thoughts be in the FLIGHT STAGE?</a:t>
            </a:r>
          </a:p>
          <a:p>
            <a:pPr lvl="1" algn="just"/>
            <a:r>
              <a:rPr lang="en-US" dirty="0" smtClean="0"/>
              <a:t>What may be some difficulties for you in the FIGHT STAGE?</a:t>
            </a:r>
          </a:p>
          <a:p>
            <a:pPr lvl="1" algn="just"/>
            <a:r>
              <a:rPr lang="en-US" dirty="0" smtClean="0"/>
              <a:t>What do you imagine life to be like when you are in the FIT STAGE?</a:t>
            </a:r>
          </a:p>
          <a:p>
            <a:pPr algn="just"/>
            <a:r>
              <a:rPr lang="en-US" dirty="0" smtClean="0"/>
              <a:t>You will have choices on how to respond during your reentry.</a:t>
            </a:r>
            <a:r>
              <a:rPr lang="hu-HU" dirty="0" smtClean="0"/>
              <a:t> </a:t>
            </a:r>
            <a:r>
              <a:rPr lang="en-US" dirty="0" smtClean="0"/>
              <a:t>At time, you may choose to imitate the behavior of people around you. Other times, you may isolate from them or enjoy the company of other returnees who have travelled abroad. But you also will integrate as you mix people as a changed person. You need all „3 step dance”  to move gracefully back into your culture as a result cross-cultural living experience</a:t>
            </a:r>
            <a:r>
              <a:rPr lang="hu-HU" dirty="0" smtClean="0"/>
              <a:t>.</a:t>
            </a:r>
            <a:endParaRPr lang="en-US" dirty="0"/>
          </a:p>
        </p:txBody>
      </p:sp>
    </p:spTree>
    <p:extLst>
      <p:ext uri="{BB962C8B-B14F-4D97-AF65-F5344CB8AC3E}">
        <p14:creationId xmlns:p14="http://schemas.microsoft.com/office/powerpoint/2010/main" val="42097361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77334" y="609601"/>
            <a:ext cx="8596668" cy="523164"/>
          </a:xfrm>
        </p:spPr>
        <p:txBody>
          <a:bodyPr>
            <a:normAutofit fontScale="90000"/>
          </a:bodyPr>
          <a:lstStyle/>
          <a:p>
            <a:r>
              <a:rPr lang="en-US" sz="4000" b="1" dirty="0" smtClean="0"/>
              <a:t>REENTRY PREPARATION GUIDELINES</a:t>
            </a:r>
            <a:endParaRPr lang="en-US" sz="4000" b="1" dirty="0"/>
          </a:p>
        </p:txBody>
      </p:sp>
      <p:sp>
        <p:nvSpPr>
          <p:cNvPr id="3" name="Tartalom helye 2"/>
          <p:cNvSpPr>
            <a:spLocks noGrp="1"/>
          </p:cNvSpPr>
          <p:nvPr>
            <p:ph idx="1"/>
          </p:nvPr>
        </p:nvSpPr>
        <p:spPr>
          <a:xfrm>
            <a:off x="677333" y="1187355"/>
            <a:ext cx="10363706" cy="5390866"/>
          </a:xfrm>
        </p:spPr>
        <p:txBody>
          <a:bodyPr>
            <a:normAutofit lnSpcReduction="10000"/>
          </a:bodyPr>
          <a:lstStyle/>
          <a:p>
            <a:pPr marL="0" indent="0" algn="just">
              <a:buNone/>
            </a:pPr>
            <a:r>
              <a:rPr lang="en-US" sz="2400" dirty="0" smtClean="0">
                <a:solidFill>
                  <a:srgbClr val="FF0000"/>
                </a:solidFill>
              </a:rPr>
              <a:t>Pre-Departure</a:t>
            </a:r>
          </a:p>
          <a:p>
            <a:pPr algn="just"/>
            <a:r>
              <a:rPr lang="en-US" sz="2400" dirty="0" smtClean="0"/>
              <a:t>1. Identify the ways you have changed while away from home.</a:t>
            </a:r>
          </a:p>
          <a:p>
            <a:pPr lvl="1" algn="just"/>
            <a:r>
              <a:rPr lang="en-US" sz="1800" dirty="0" smtClean="0"/>
              <a:t>What changes will be received will back home? Why?</a:t>
            </a:r>
          </a:p>
          <a:p>
            <a:pPr lvl="1" algn="just"/>
            <a:r>
              <a:rPr lang="en-US" sz="1800" dirty="0" smtClean="0"/>
              <a:t>What changes will bring challenges and potential problems? Why?</a:t>
            </a:r>
          </a:p>
          <a:p>
            <a:pPr lvl="1" algn="just"/>
            <a:r>
              <a:rPr lang="en-US" sz="1800" dirty="0" smtClean="0"/>
              <a:t>What changes are you willing to give up for a greater good (e.g. your increased independence vs. Your family expectations and relationship)</a:t>
            </a:r>
          </a:p>
          <a:p>
            <a:pPr algn="just"/>
            <a:r>
              <a:rPr lang="en-US" sz="2400" dirty="0" smtClean="0"/>
              <a:t>2.Changes happens both ways. You have changed and people back home have changed. (e.g. Your friends and colleagues moved on with their lives, they mad new friends or they were promoted at work while you were) You may need to adjust to political changes.</a:t>
            </a:r>
          </a:p>
          <a:p>
            <a:pPr algn="just"/>
            <a:r>
              <a:rPr lang="en-US" sz="2400" dirty="0" smtClean="0"/>
              <a:t>3.Have proper closure before you leave for home. Closure is the process bringing to satisfying end your time in </a:t>
            </a:r>
            <a:r>
              <a:rPr lang="hu-HU" sz="2400" dirty="0" smtClean="0"/>
              <a:t>a </a:t>
            </a:r>
            <a:r>
              <a:rPr lang="hu-HU" sz="2400" dirty="0" err="1" smtClean="0"/>
              <a:t>foreing</a:t>
            </a:r>
            <a:r>
              <a:rPr lang="hu-HU" sz="2400" dirty="0" smtClean="0"/>
              <a:t> country</a:t>
            </a:r>
            <a:r>
              <a:rPr lang="en-US" sz="2400" dirty="0" smtClean="0"/>
              <a:t>. Part of healthy closure is the opportunity to say</a:t>
            </a:r>
            <a:r>
              <a:rPr lang="hu-HU" sz="2400" dirty="0" smtClean="0"/>
              <a:t>,</a:t>
            </a:r>
            <a:r>
              <a:rPr lang="en-US" sz="2400" dirty="0" smtClean="0"/>
              <a:t> Thank you, Goodbye, or I’m sorry.</a:t>
            </a:r>
          </a:p>
          <a:p>
            <a:pPr algn="just"/>
            <a:endParaRPr lang="en-US" dirty="0"/>
          </a:p>
        </p:txBody>
      </p:sp>
    </p:spTree>
    <p:extLst>
      <p:ext uri="{BB962C8B-B14F-4D97-AF65-F5344CB8AC3E}">
        <p14:creationId xmlns:p14="http://schemas.microsoft.com/office/powerpoint/2010/main" val="40894749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23081" y="668740"/>
            <a:ext cx="10276764" cy="5814121"/>
          </a:xfrm>
        </p:spPr>
        <p:txBody>
          <a:bodyPr>
            <a:normAutofit lnSpcReduction="10000"/>
          </a:bodyPr>
          <a:lstStyle/>
          <a:p>
            <a:pPr algn="just"/>
            <a:r>
              <a:rPr lang="en-US" sz="2400" dirty="0" smtClean="0"/>
              <a:t>4.Learn from others who have returned home: find out what they found helpful and what you should avoid. Check returnee networks which may exist in you country.</a:t>
            </a:r>
          </a:p>
          <a:p>
            <a:pPr algn="just"/>
            <a:r>
              <a:rPr lang="en-US" sz="2400" dirty="0" smtClean="0"/>
              <a:t>5.Recall what builds trust in you culture. What attitudes will help you relate well with your family, friends, and colleagues? What activities do they enjoy? What gifts from </a:t>
            </a:r>
            <a:r>
              <a:rPr lang="hu-HU" sz="2400" dirty="0" smtClean="0"/>
              <a:t>a </a:t>
            </a:r>
            <a:r>
              <a:rPr lang="hu-HU" sz="2400" dirty="0" err="1" smtClean="0"/>
              <a:t>visited</a:t>
            </a:r>
            <a:r>
              <a:rPr lang="hu-HU" sz="2400" dirty="0" smtClean="0"/>
              <a:t> country</a:t>
            </a:r>
            <a:r>
              <a:rPr lang="en-US" sz="2400" dirty="0" smtClean="0"/>
              <a:t> would they appreciate receiving from you?</a:t>
            </a:r>
          </a:p>
          <a:p>
            <a:pPr algn="just"/>
            <a:r>
              <a:rPr lang="en-US" sz="2400" dirty="0" smtClean="0"/>
              <a:t>6. Make plans( e.g., list the names of people you really want to see and spend extended time with), but be ready to make adjustments.</a:t>
            </a:r>
          </a:p>
          <a:p>
            <a:pPr algn="just"/>
            <a:r>
              <a:rPr lang="en-US" sz="2400" dirty="0" smtClean="0"/>
              <a:t>7.Collect and organize your photos. Consider a slide presentation or carry a small album for easy access.</a:t>
            </a:r>
          </a:p>
          <a:p>
            <a:pPr algn="just"/>
            <a:r>
              <a:rPr lang="en-US" sz="2400" dirty="0" smtClean="0"/>
              <a:t>8. Prepare yourself for different and surprising responses from people. You family may be more demanding than you remember. Your friends may have different expectations than you thought, Your colleagues may be jealous or suspicious.</a:t>
            </a:r>
          </a:p>
          <a:p>
            <a:pPr algn="just"/>
            <a:endParaRPr lang="en-US" sz="2000" dirty="0"/>
          </a:p>
        </p:txBody>
      </p:sp>
    </p:spTree>
    <p:extLst>
      <p:ext uri="{BB962C8B-B14F-4D97-AF65-F5344CB8AC3E}">
        <p14:creationId xmlns:p14="http://schemas.microsoft.com/office/powerpoint/2010/main" val="30298342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77333" y="218365"/>
            <a:ext cx="10663957" cy="6400800"/>
          </a:xfrm>
        </p:spPr>
        <p:txBody>
          <a:bodyPr/>
          <a:lstStyle/>
          <a:p>
            <a:pPr algn="just"/>
            <a:r>
              <a:rPr lang="en-US" sz="2400" dirty="0" smtClean="0"/>
              <a:t>9.If you want to implement changes in your home, at work, or in your community, make sure you have though through your strategy. Consider the following questions as you make your plan:</a:t>
            </a:r>
          </a:p>
          <a:p>
            <a:pPr lvl="1" algn="just"/>
            <a:r>
              <a:rPr lang="en-US" sz="2000" dirty="0" smtClean="0"/>
              <a:t>Why are changes necessary?</a:t>
            </a:r>
          </a:p>
          <a:p>
            <a:pPr lvl="1" algn="just"/>
            <a:r>
              <a:rPr lang="en-US" sz="2000" dirty="0" smtClean="0"/>
              <a:t>What cultural values should you consider when introducing change?</a:t>
            </a:r>
          </a:p>
          <a:p>
            <a:pPr lvl="1" algn="just"/>
            <a:r>
              <a:rPr lang="en-US" sz="2000" dirty="0" smtClean="0"/>
              <a:t>Who agrees with you that changes need to be made</a:t>
            </a:r>
          </a:p>
          <a:p>
            <a:pPr lvl="1" algn="just"/>
            <a:r>
              <a:rPr lang="en-US" sz="2000" dirty="0" smtClean="0"/>
              <a:t>How will you introduce and communicate the advantages of these changes?</a:t>
            </a:r>
          </a:p>
          <a:p>
            <a:pPr lvl="1" algn="just"/>
            <a:r>
              <a:rPr lang="en-US" sz="2000" dirty="0" smtClean="0"/>
              <a:t>Who will be benefit or the threatened by your new ideas?</a:t>
            </a:r>
          </a:p>
          <a:p>
            <a:pPr lvl="1" algn="just"/>
            <a:r>
              <a:rPr lang="en-US" sz="2000" dirty="0" smtClean="0"/>
              <a:t>What will be the effects of the changes you want to introduce?</a:t>
            </a:r>
          </a:p>
          <a:p>
            <a:pPr lvl="1" algn="just"/>
            <a:r>
              <a:rPr lang="en-US" sz="2000" dirty="0" smtClean="0"/>
              <a:t>Who should check with first before making changes?</a:t>
            </a:r>
          </a:p>
          <a:p>
            <a:pPr lvl="1" algn="just"/>
            <a:r>
              <a:rPr lang="en-US" sz="2000" dirty="0" smtClean="0"/>
              <a:t>Can the changes be done incrementally (slowly) and not all at the same time?</a:t>
            </a:r>
          </a:p>
          <a:p>
            <a:pPr lvl="1" algn="just"/>
            <a:r>
              <a:rPr lang="en-US" sz="2000" dirty="0" smtClean="0"/>
              <a:t>How much are you willing to pay to make these changes happen? What will be the cost to your time, energy, reputation, career, values, and relationships?</a:t>
            </a:r>
          </a:p>
          <a:p>
            <a:pPr lvl="1" algn="just"/>
            <a:r>
              <a:rPr lang="en-US" sz="2000" dirty="0" smtClean="0"/>
              <a:t>Who can help you? Who can assist you finding others to help you?</a:t>
            </a:r>
          </a:p>
          <a:p>
            <a:pPr algn="just"/>
            <a:r>
              <a:rPr lang="en-US" sz="2400" dirty="0" smtClean="0"/>
              <a:t>10. Review the Stages of Transition W-curve, (distributed)</a:t>
            </a:r>
          </a:p>
          <a:p>
            <a:endParaRPr lang="en-US" dirty="0"/>
          </a:p>
        </p:txBody>
      </p:sp>
    </p:spTree>
    <p:extLst>
      <p:ext uri="{BB962C8B-B14F-4D97-AF65-F5344CB8AC3E}">
        <p14:creationId xmlns:p14="http://schemas.microsoft.com/office/powerpoint/2010/main" val="2231596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sz="4400" b="1" dirty="0" smtClean="0"/>
              <a:t>WELCOME IN A FOREING COUNTRY</a:t>
            </a:r>
            <a:endParaRPr lang="en-US" sz="4400" b="1" dirty="0"/>
          </a:p>
        </p:txBody>
      </p:sp>
      <p:sp>
        <p:nvSpPr>
          <p:cNvPr id="3" name="Tartalom helye 2"/>
          <p:cNvSpPr>
            <a:spLocks noGrp="1"/>
          </p:cNvSpPr>
          <p:nvPr>
            <p:ph idx="1"/>
          </p:nvPr>
        </p:nvSpPr>
        <p:spPr>
          <a:xfrm>
            <a:off x="677333" y="1514901"/>
            <a:ext cx="10554774" cy="4526461"/>
          </a:xfrm>
        </p:spPr>
        <p:txBody>
          <a:bodyPr>
            <a:noAutofit/>
          </a:bodyPr>
          <a:lstStyle/>
          <a:p>
            <a:pPr algn="just"/>
            <a:r>
              <a:rPr lang="en-US" sz="3200" dirty="0" smtClean="0"/>
              <a:t>Introducing myself (student in France, </a:t>
            </a:r>
            <a:r>
              <a:rPr lang="hu-HU" sz="3200" dirty="0" smtClean="0"/>
              <a:t>p</a:t>
            </a:r>
            <a:r>
              <a:rPr lang="en-US" sz="3200" dirty="0" err="1" smtClean="0"/>
              <a:t>rofessor</a:t>
            </a:r>
            <a:r>
              <a:rPr lang="en-US" sz="3200" dirty="0" smtClean="0"/>
              <a:t> in US)</a:t>
            </a:r>
          </a:p>
          <a:p>
            <a:pPr algn="just"/>
            <a:r>
              <a:rPr lang="en-US" sz="3200" dirty="0" smtClean="0"/>
              <a:t>Your dream is becoming a reality, you are facing several new challenges in Hungary</a:t>
            </a:r>
          </a:p>
          <a:p>
            <a:pPr algn="just"/>
            <a:r>
              <a:rPr lang="en-US" sz="3200" dirty="0" smtClean="0"/>
              <a:t>You have many questions!</a:t>
            </a:r>
          </a:p>
          <a:p>
            <a:pPr lvl="1" algn="just"/>
            <a:r>
              <a:rPr lang="en-US" sz="2800" dirty="0" smtClean="0"/>
              <a:t>Will people welcome me?</a:t>
            </a:r>
          </a:p>
          <a:p>
            <a:pPr lvl="1" algn="just"/>
            <a:r>
              <a:rPr lang="en-US" sz="2800" dirty="0" smtClean="0"/>
              <a:t>Who will be my friends?</a:t>
            </a:r>
          </a:p>
          <a:p>
            <a:pPr lvl="1" algn="just"/>
            <a:r>
              <a:rPr lang="en-US" sz="2800" dirty="0" smtClean="0"/>
              <a:t>How will I survive the cold winter?</a:t>
            </a:r>
          </a:p>
          <a:p>
            <a:pPr lvl="1" algn="just"/>
            <a:r>
              <a:rPr lang="en-US" sz="2800" dirty="0" smtClean="0"/>
              <a:t>What will be academic pressure be like</a:t>
            </a:r>
            <a:r>
              <a:rPr lang="hu-HU" sz="2800" dirty="0" smtClean="0"/>
              <a:t>?</a:t>
            </a:r>
            <a:endParaRPr lang="en-US" sz="1800" dirty="0" smtClean="0"/>
          </a:p>
        </p:txBody>
      </p:sp>
    </p:spTree>
    <p:extLst>
      <p:ext uri="{BB962C8B-B14F-4D97-AF65-F5344CB8AC3E}">
        <p14:creationId xmlns:p14="http://schemas.microsoft.com/office/powerpoint/2010/main" val="1475718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77334" y="204716"/>
            <a:ext cx="8596668" cy="709685"/>
          </a:xfrm>
        </p:spPr>
        <p:txBody>
          <a:bodyPr>
            <a:noAutofit/>
          </a:bodyPr>
          <a:lstStyle/>
          <a:p>
            <a:r>
              <a:rPr lang="hu-HU" sz="4000" b="1" dirty="0" smtClean="0"/>
              <a:t>POST </a:t>
            </a:r>
            <a:r>
              <a:rPr lang="en-US" sz="4000" b="1" dirty="0" smtClean="0"/>
              <a:t>RETURN</a:t>
            </a:r>
            <a:endParaRPr lang="en-US" sz="4000" b="1" dirty="0"/>
          </a:p>
        </p:txBody>
      </p:sp>
      <p:sp>
        <p:nvSpPr>
          <p:cNvPr id="3" name="Tartalom helye 2"/>
          <p:cNvSpPr>
            <a:spLocks noGrp="1"/>
          </p:cNvSpPr>
          <p:nvPr>
            <p:ph idx="1"/>
          </p:nvPr>
        </p:nvSpPr>
        <p:spPr>
          <a:xfrm>
            <a:off x="450376" y="914400"/>
            <a:ext cx="11013743" cy="5140611"/>
          </a:xfrm>
        </p:spPr>
        <p:txBody>
          <a:bodyPr>
            <a:noAutofit/>
          </a:bodyPr>
          <a:lstStyle/>
          <a:p>
            <a:pPr algn="just"/>
            <a:r>
              <a:rPr lang="en-US" sz="2400" dirty="0" smtClean="0"/>
              <a:t>1.Enjoy the opportunity to return home. Eat all the food you missed and appreciate all the attention you are receiving.</a:t>
            </a:r>
          </a:p>
          <a:p>
            <a:pPr algn="just"/>
            <a:r>
              <a:rPr lang="en-US" sz="2400" dirty="0" smtClean="0"/>
              <a:t>2.Communicate as soon as you are able with your friends in the visited </a:t>
            </a:r>
            <a:r>
              <a:rPr lang="hu-HU" sz="2400" dirty="0" smtClean="0"/>
              <a:t>country</a:t>
            </a:r>
            <a:r>
              <a:rPr lang="en-US" sz="2400" dirty="0" smtClean="0"/>
              <a:t>. Use whichever methods work best for you and you friends(texting, Facebook,</a:t>
            </a:r>
            <a:r>
              <a:rPr lang="hu-HU" sz="2400" dirty="0" smtClean="0"/>
              <a:t> </a:t>
            </a:r>
            <a:r>
              <a:rPr lang="en-US" sz="2400" dirty="0" smtClean="0"/>
              <a:t>other</a:t>
            </a:r>
            <a:r>
              <a:rPr lang="hu-HU" sz="2400" dirty="0" smtClean="0"/>
              <a:t> </a:t>
            </a:r>
            <a:r>
              <a:rPr lang="en-US" sz="2400" dirty="0" smtClean="0"/>
              <a:t>apps, and online services.</a:t>
            </a:r>
          </a:p>
          <a:p>
            <a:pPr algn="just"/>
            <a:r>
              <a:rPr lang="en-US" sz="2400" dirty="0" smtClean="0"/>
              <a:t>3.Do not be surprised when you feel sad, lonely, and even depressed. This is a normal part of reentry. You feel the pain of separation from friends. You grieve over not being able to enjoy the many benefits of being an international students. You miss your life back in the visited country.</a:t>
            </a:r>
          </a:p>
          <a:p>
            <a:pPr algn="just"/>
            <a:r>
              <a:rPr lang="en-US" sz="2400" dirty="0" smtClean="0"/>
              <a:t>4.Take care of yourself (sleep, eat, exercise, and stay active).If you are bored or overwhelmed, establish and follow a simple schedule while waiting for life to normalize.</a:t>
            </a:r>
          </a:p>
          <a:p>
            <a:pPr algn="just"/>
            <a:r>
              <a:rPr lang="en-US" sz="2400" dirty="0" smtClean="0"/>
              <a:t>5.Find someone you trust who will listen to your </a:t>
            </a:r>
            <a:r>
              <a:rPr lang="hu-HU" sz="2400" dirty="0" smtClean="0"/>
              <a:t>ERASMUS</a:t>
            </a:r>
            <a:r>
              <a:rPr lang="en-US" sz="2400" dirty="0" smtClean="0"/>
              <a:t> experience. Share both good and difficult, the fun and frustrating, the opportunities and challenges.</a:t>
            </a:r>
          </a:p>
        </p:txBody>
      </p:sp>
    </p:spTree>
    <p:extLst>
      <p:ext uri="{BB962C8B-B14F-4D97-AF65-F5344CB8AC3E}">
        <p14:creationId xmlns:p14="http://schemas.microsoft.com/office/powerpoint/2010/main" val="1312529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77333" y="614149"/>
            <a:ext cx="9995215" cy="5943814"/>
          </a:xfrm>
        </p:spPr>
        <p:txBody>
          <a:bodyPr>
            <a:noAutofit/>
          </a:bodyPr>
          <a:lstStyle/>
          <a:p>
            <a:r>
              <a:rPr lang="en-US" sz="2400" dirty="0" smtClean="0"/>
              <a:t>6. Focus on others. Your friends, family and colleagues have their stories to share as well. Show genuine interest. Listen and ask questions.</a:t>
            </a:r>
          </a:p>
          <a:p>
            <a:r>
              <a:rPr lang="en-US" sz="2400" dirty="0" smtClean="0"/>
              <a:t>7.Reenter, Explore, Experiment, and Reengage. Find reentry equivalents to these cross-cultural transition steps. (remember cross-cultural steps).</a:t>
            </a:r>
          </a:p>
          <a:p>
            <a:r>
              <a:rPr lang="en-US" sz="2400" dirty="0" smtClean="0"/>
              <a:t>8.Connect with others who have travelled or studied abroad. They can serve as your reentry support group.</a:t>
            </a:r>
          </a:p>
          <a:p>
            <a:r>
              <a:rPr lang="en-US" sz="2400" dirty="0" smtClean="0"/>
              <a:t>9.Remeber you have choices: imitate, isolate, and integrate.</a:t>
            </a:r>
          </a:p>
          <a:p>
            <a:r>
              <a:rPr lang="en-US" sz="2400" dirty="0" smtClean="0"/>
              <a:t>10.Keep journal or start a blog of your reentry experience. This is a good place to share and process your observations, failures, and successes in the reentry process.</a:t>
            </a:r>
            <a:endParaRPr lang="en-US" sz="2400" dirty="0"/>
          </a:p>
        </p:txBody>
      </p:sp>
    </p:spTree>
    <p:extLst>
      <p:ext uri="{BB962C8B-B14F-4D97-AF65-F5344CB8AC3E}">
        <p14:creationId xmlns:p14="http://schemas.microsoft.com/office/powerpoint/2010/main" val="41157551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77334" y="313900"/>
            <a:ext cx="8596668" cy="627796"/>
          </a:xfrm>
        </p:spPr>
        <p:txBody>
          <a:bodyPr>
            <a:normAutofit fontScale="90000"/>
          </a:bodyPr>
          <a:lstStyle/>
          <a:p>
            <a:r>
              <a:rPr lang="en-US" sz="4000" b="1" dirty="0" smtClean="0"/>
              <a:t>EXPECTED RESULTS</a:t>
            </a:r>
            <a:endParaRPr lang="en-US" sz="4000" b="1" dirty="0"/>
          </a:p>
        </p:txBody>
      </p:sp>
      <p:sp>
        <p:nvSpPr>
          <p:cNvPr id="3" name="Tartalom helye 2"/>
          <p:cNvSpPr>
            <a:spLocks noGrp="1"/>
          </p:cNvSpPr>
          <p:nvPr>
            <p:ph idx="1"/>
          </p:nvPr>
        </p:nvSpPr>
        <p:spPr>
          <a:xfrm>
            <a:off x="300251" y="955343"/>
            <a:ext cx="11136573" cy="5602620"/>
          </a:xfrm>
        </p:spPr>
        <p:txBody>
          <a:bodyPr>
            <a:noAutofit/>
          </a:bodyPr>
          <a:lstStyle/>
          <a:p>
            <a:r>
              <a:rPr lang="en-US" dirty="0" smtClean="0"/>
              <a:t>Remember  for two answers of two questions. You can see, it became clear that was really important was not my advanced degree but my attitude about my </a:t>
            </a:r>
            <a:r>
              <a:rPr lang="en-US" dirty="0" err="1" smtClean="0"/>
              <a:t>foreing</a:t>
            </a:r>
            <a:r>
              <a:rPr lang="en-US" dirty="0" smtClean="0"/>
              <a:t> education. If I returned with a humble attitude than could listen better, relate quicker, and readjust more smoothly to life back home.</a:t>
            </a:r>
          </a:p>
          <a:p>
            <a:r>
              <a:rPr lang="en-US" dirty="0" smtClean="0"/>
              <a:t>Of course, you missed your new foreign friends and your whole foreign experience.</a:t>
            </a:r>
          </a:p>
          <a:p>
            <a:r>
              <a:rPr lang="en-US" dirty="0" smtClean="0"/>
              <a:t>You went through the Stage of Transition and had revers culture</a:t>
            </a:r>
            <a:r>
              <a:rPr lang="en-US" dirty="0" smtClean="0">
                <a:solidFill>
                  <a:srgbClr val="FF0000"/>
                </a:solidFill>
              </a:rPr>
              <a:t> </a:t>
            </a:r>
            <a:r>
              <a:rPr lang="en-US" dirty="0" smtClean="0">
                <a:solidFill>
                  <a:schemeClr val="tx1"/>
                </a:solidFill>
              </a:rPr>
              <a:t>shock.</a:t>
            </a:r>
          </a:p>
          <a:p>
            <a:r>
              <a:rPr lang="en-US" dirty="0" smtClean="0"/>
              <a:t>You made cultural mistakes, you were sad. But by keeping a learners attitude</a:t>
            </a:r>
            <a:r>
              <a:rPr lang="hu-HU" dirty="0" smtClean="0"/>
              <a:t>.</a:t>
            </a:r>
            <a:r>
              <a:rPr lang="en-US" dirty="0" smtClean="0"/>
              <a:t> You was able to find your way back home, not exactly as the same person who left some years before, but as changed person.</a:t>
            </a:r>
          </a:p>
          <a:p>
            <a:r>
              <a:rPr lang="en-US" dirty="0" smtClean="0"/>
              <a:t>You can be more confident about  who You was, grateful for blessing You received, and to serve others. </a:t>
            </a:r>
          </a:p>
          <a:p>
            <a:r>
              <a:rPr lang="en-US" dirty="0" smtClean="0"/>
              <a:t>There is much to enjoy when you return home, There are also many challenges to face and ways to grow. But in the end, you will be returning as a better human being.</a:t>
            </a:r>
          </a:p>
          <a:p>
            <a:r>
              <a:rPr lang="en-US" dirty="0" smtClean="0"/>
              <a:t>In addition, your cross-cultural skills will have been sharpened, your English will have greatly improved, your compassion for people in need may have been awakened, and you may have discovered a new cause or goal.</a:t>
            </a:r>
          </a:p>
          <a:p>
            <a:r>
              <a:rPr lang="en-US" dirty="0" smtClean="0"/>
              <a:t>Do not forget!</a:t>
            </a:r>
            <a:r>
              <a:rPr lang="hu-HU" dirty="0" smtClean="0"/>
              <a:t> </a:t>
            </a:r>
            <a:r>
              <a:rPr lang="en-US" dirty="0" smtClean="0"/>
              <a:t>Your family, friends and colleagues, and country will want you back!</a:t>
            </a:r>
            <a:endParaRPr lang="en-US" dirty="0"/>
          </a:p>
        </p:txBody>
      </p:sp>
    </p:spTree>
    <p:extLst>
      <p:ext uri="{BB962C8B-B14F-4D97-AF65-F5344CB8AC3E}">
        <p14:creationId xmlns:p14="http://schemas.microsoft.com/office/powerpoint/2010/main" val="1054194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82137" y="609600"/>
            <a:ext cx="11559653" cy="823415"/>
          </a:xfrm>
        </p:spPr>
        <p:txBody>
          <a:bodyPr>
            <a:normAutofit/>
          </a:bodyPr>
          <a:lstStyle/>
          <a:p>
            <a:r>
              <a:rPr lang="hu-HU" sz="4000" b="1" dirty="0" smtClean="0"/>
              <a:t>YOUR EXPECTATIONS WHILE AWAY FROM HOME</a:t>
            </a:r>
            <a:endParaRPr lang="en-US" sz="4000" b="1" dirty="0"/>
          </a:p>
        </p:txBody>
      </p:sp>
      <p:sp>
        <p:nvSpPr>
          <p:cNvPr id="3" name="Tartalom helye 2"/>
          <p:cNvSpPr>
            <a:spLocks noGrp="1"/>
          </p:cNvSpPr>
          <p:nvPr>
            <p:ph idx="1"/>
          </p:nvPr>
        </p:nvSpPr>
        <p:spPr>
          <a:xfrm>
            <a:off x="677333" y="1671639"/>
            <a:ext cx="10227227" cy="4369724"/>
          </a:xfrm>
        </p:spPr>
        <p:txBody>
          <a:bodyPr>
            <a:noAutofit/>
          </a:bodyPr>
          <a:lstStyle/>
          <a:p>
            <a:pPr algn="just"/>
            <a:r>
              <a:rPr lang="en-US" sz="2400" dirty="0" smtClean="0"/>
              <a:t>Academically</a:t>
            </a:r>
          </a:p>
          <a:p>
            <a:pPr algn="just"/>
            <a:r>
              <a:rPr lang="en-US" sz="2400" dirty="0" smtClean="0"/>
              <a:t>Spiritually</a:t>
            </a:r>
          </a:p>
          <a:p>
            <a:pPr algn="just"/>
            <a:r>
              <a:rPr lang="en-US" sz="2400" dirty="0" smtClean="0"/>
              <a:t>You imagined making new friends</a:t>
            </a:r>
          </a:p>
          <a:p>
            <a:pPr algn="just"/>
            <a:r>
              <a:rPr lang="en-US" sz="2400" dirty="0" smtClean="0"/>
              <a:t>You left you</a:t>
            </a:r>
            <a:r>
              <a:rPr lang="hu-HU" sz="2400" dirty="0" smtClean="0"/>
              <a:t>r</a:t>
            </a:r>
            <a:r>
              <a:rPr lang="en-US" sz="2400" dirty="0" smtClean="0"/>
              <a:t> country  with a promise  to return and put your </a:t>
            </a:r>
            <a:r>
              <a:rPr lang="hu-HU" sz="2400" dirty="0" err="1" smtClean="0"/>
              <a:t>foreing</a:t>
            </a:r>
            <a:r>
              <a:rPr lang="en-US" sz="2400" dirty="0" smtClean="0"/>
              <a:t> education to good use</a:t>
            </a:r>
          </a:p>
          <a:p>
            <a:pPr algn="just"/>
            <a:r>
              <a:rPr lang="en-US" sz="2400" dirty="0" smtClean="0"/>
              <a:t>You are in the very first time in </a:t>
            </a:r>
            <a:r>
              <a:rPr lang="hu-HU" sz="2400" dirty="0" smtClean="0"/>
              <a:t>a </a:t>
            </a:r>
            <a:r>
              <a:rPr lang="hu-HU" sz="2400" dirty="0" err="1" smtClean="0"/>
              <a:t>new</a:t>
            </a:r>
            <a:r>
              <a:rPr lang="hu-HU" sz="2400" dirty="0" smtClean="0"/>
              <a:t> country</a:t>
            </a:r>
            <a:r>
              <a:rPr lang="en-US" sz="2400" dirty="0" smtClean="0"/>
              <a:t> (Jumping into cold water, fish out of water or for me in France, it was like being a plant, uprooted and transplanted to a different soil.)</a:t>
            </a:r>
          </a:p>
          <a:p>
            <a:pPr algn="just"/>
            <a:r>
              <a:rPr lang="en-US" sz="2400" dirty="0" smtClean="0"/>
              <a:t>My lecture is to help you, a transplanted person to succeed in your new life in </a:t>
            </a:r>
            <a:r>
              <a:rPr lang="hu-HU" sz="2400" dirty="0" smtClean="0"/>
              <a:t>a </a:t>
            </a:r>
            <a:r>
              <a:rPr lang="hu-HU" sz="2400" dirty="0" err="1" smtClean="0"/>
              <a:t>foreing</a:t>
            </a:r>
            <a:r>
              <a:rPr lang="hu-HU" sz="2400" smtClean="0"/>
              <a:t> country</a:t>
            </a:r>
            <a:endParaRPr lang="en-US" sz="2400" dirty="0"/>
          </a:p>
        </p:txBody>
      </p:sp>
    </p:spTree>
    <p:extLst>
      <p:ext uri="{BB962C8B-B14F-4D97-AF65-F5344CB8AC3E}">
        <p14:creationId xmlns:p14="http://schemas.microsoft.com/office/powerpoint/2010/main" val="489510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77333" y="609600"/>
            <a:ext cx="10827729" cy="741528"/>
          </a:xfrm>
        </p:spPr>
        <p:txBody>
          <a:bodyPr>
            <a:noAutofit/>
          </a:bodyPr>
          <a:lstStyle/>
          <a:p>
            <a:r>
              <a:rPr lang="en-US" sz="4000" b="1" dirty="0" smtClean="0"/>
              <a:t>THE CROSS-CULTURAL PATH-THE U-CURVE</a:t>
            </a:r>
            <a:endParaRPr lang="en-US" sz="4000" b="1" dirty="0"/>
          </a:p>
        </p:txBody>
      </p:sp>
      <p:graphicFrame>
        <p:nvGraphicFramePr>
          <p:cNvPr id="4" name="Tartalom helye 3"/>
          <p:cNvGraphicFramePr>
            <a:graphicFrameLocks noGrp="1" noChangeAspect="1"/>
          </p:cNvGraphicFramePr>
          <p:nvPr>
            <p:ph idx="1"/>
            <p:extLst>
              <p:ext uri="{D42A27DB-BD31-4B8C-83A1-F6EECF244321}">
                <p14:modId xmlns:p14="http://schemas.microsoft.com/office/powerpoint/2010/main" val="3477239066"/>
              </p:ext>
            </p:extLst>
          </p:nvPr>
        </p:nvGraphicFramePr>
        <p:xfrm>
          <a:off x="297798" y="1501254"/>
          <a:ext cx="10846452" cy="5142434"/>
        </p:xfrm>
        <a:graphic>
          <a:graphicData uri="http://schemas.openxmlformats.org/presentationml/2006/ole">
            <mc:AlternateContent xmlns:mc="http://schemas.openxmlformats.org/markup-compatibility/2006">
              <mc:Choice xmlns:v="urn:schemas-microsoft-com:vml" Requires="v">
                <p:oleObj spid="_x0000_s1052" name="Acrobat Document" r:id="rId3" imgW="4886200" imgH="1800187" progId="AcroExch.Document.DC">
                  <p:embed/>
                </p:oleObj>
              </mc:Choice>
              <mc:Fallback>
                <p:oleObj name="Acrobat Document" r:id="rId3" imgW="4886200" imgH="1800187" progId="AcroExch.Document.DC">
                  <p:embed/>
                  <p:pic>
                    <p:nvPicPr>
                      <p:cNvPr id="0" name="Picture 2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798" y="1501254"/>
                        <a:ext cx="10846452" cy="51424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32233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77333" y="609600"/>
            <a:ext cx="9640373" cy="1320800"/>
          </a:xfrm>
        </p:spPr>
        <p:txBody>
          <a:bodyPr>
            <a:normAutofit/>
          </a:bodyPr>
          <a:lstStyle/>
          <a:p>
            <a:r>
              <a:rPr lang="en-US" sz="4000" b="1" dirty="0" smtClean="0"/>
              <a:t>THE FUN STAGE</a:t>
            </a:r>
            <a:br>
              <a:rPr lang="en-US" sz="4000" b="1" dirty="0" smtClean="0"/>
            </a:br>
            <a:r>
              <a:rPr lang="en-US" sz="4000" b="1" dirty="0" smtClean="0"/>
              <a:t>DIFFERENT IS GREAT AND WONDERFUL</a:t>
            </a:r>
            <a:endParaRPr lang="en-US" sz="4000" b="1" dirty="0"/>
          </a:p>
        </p:txBody>
      </p:sp>
      <p:sp>
        <p:nvSpPr>
          <p:cNvPr id="3" name="Tartalom helye 2"/>
          <p:cNvSpPr>
            <a:spLocks noGrp="1"/>
          </p:cNvSpPr>
          <p:nvPr>
            <p:ph idx="1"/>
          </p:nvPr>
        </p:nvSpPr>
        <p:spPr>
          <a:xfrm>
            <a:off x="677333" y="2470245"/>
            <a:ext cx="9681317" cy="3571117"/>
          </a:xfrm>
        </p:spPr>
        <p:txBody>
          <a:bodyPr>
            <a:normAutofit/>
          </a:bodyPr>
          <a:lstStyle/>
          <a:p>
            <a:pPr algn="just"/>
            <a:r>
              <a:rPr lang="en-US" sz="3200" dirty="0" smtClean="0"/>
              <a:t>This is the "life is great” stage</a:t>
            </a:r>
            <a:r>
              <a:rPr lang="hu-HU" sz="3200" dirty="0" smtClean="0"/>
              <a:t>.</a:t>
            </a:r>
            <a:endParaRPr lang="en-US" sz="3200" dirty="0" smtClean="0"/>
          </a:p>
          <a:p>
            <a:pPr algn="just"/>
            <a:r>
              <a:rPr lang="en-US" sz="3200" dirty="0" smtClean="0"/>
              <a:t>You are happy and excited because everything is new, pleasant, and nice</a:t>
            </a:r>
            <a:r>
              <a:rPr lang="hu-HU" sz="3200" dirty="0" smtClean="0"/>
              <a:t>.</a:t>
            </a:r>
            <a:endParaRPr lang="en-US" sz="3200" dirty="0"/>
          </a:p>
        </p:txBody>
      </p:sp>
    </p:spTree>
    <p:extLst>
      <p:ext uri="{BB962C8B-B14F-4D97-AF65-F5344CB8AC3E}">
        <p14:creationId xmlns:p14="http://schemas.microsoft.com/office/powerpoint/2010/main" val="3295981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77333" y="191069"/>
            <a:ext cx="10472887" cy="1309119"/>
          </a:xfrm>
        </p:spPr>
        <p:txBody>
          <a:bodyPr>
            <a:noAutofit/>
          </a:bodyPr>
          <a:lstStyle/>
          <a:p>
            <a:r>
              <a:rPr lang="en-US" sz="4000" b="1" dirty="0" smtClean="0"/>
              <a:t>THE FLIGHT STAGE</a:t>
            </a:r>
            <a:br>
              <a:rPr lang="en-US" sz="4000" b="1" dirty="0" smtClean="0"/>
            </a:br>
            <a:r>
              <a:rPr lang="en-US" sz="4000" b="1" dirty="0" smtClean="0"/>
              <a:t>DIFFERENT AND UNPLEASANT</a:t>
            </a:r>
            <a:endParaRPr lang="en-US" sz="4000" b="1" dirty="0"/>
          </a:p>
        </p:txBody>
      </p:sp>
      <p:sp>
        <p:nvSpPr>
          <p:cNvPr id="3" name="Tartalom helye 2"/>
          <p:cNvSpPr>
            <a:spLocks noGrp="1"/>
          </p:cNvSpPr>
          <p:nvPr>
            <p:ph idx="1"/>
          </p:nvPr>
        </p:nvSpPr>
        <p:spPr>
          <a:xfrm>
            <a:off x="518615" y="1378424"/>
            <a:ext cx="10495127" cy="5117910"/>
          </a:xfrm>
        </p:spPr>
        <p:txBody>
          <a:bodyPr>
            <a:normAutofit/>
          </a:bodyPr>
          <a:lstStyle/>
          <a:p>
            <a:pPr algn="just"/>
            <a:r>
              <a:rPr lang="en-US" dirty="0" smtClean="0"/>
              <a:t>This is the „life of confusing” stage (people not </a:t>
            </a:r>
            <a:r>
              <a:rPr lang="hu-HU" dirty="0" smtClean="0"/>
              <a:t> </a:t>
            </a:r>
            <a:r>
              <a:rPr lang="en-US" dirty="0" smtClean="0"/>
              <a:t>really interested listening to you answers you</a:t>
            </a:r>
            <a:r>
              <a:rPr lang="hu-HU" dirty="0" smtClean="0"/>
              <a:t>)</a:t>
            </a:r>
            <a:r>
              <a:rPr lang="en-US" dirty="0" smtClean="0"/>
              <a:t>.</a:t>
            </a:r>
          </a:p>
          <a:p>
            <a:pPr algn="just"/>
            <a:r>
              <a:rPr lang="en-US" dirty="0" smtClean="0"/>
              <a:t>It could be that your education expectations are not being met, or you are not succeeding in making friends with </a:t>
            </a:r>
            <a:r>
              <a:rPr lang="hu-HU" dirty="0" smtClean="0"/>
              <a:t>local </a:t>
            </a:r>
            <a:r>
              <a:rPr lang="en-US" dirty="0" smtClean="0"/>
              <a:t>peoples.</a:t>
            </a:r>
          </a:p>
          <a:p>
            <a:pPr algn="just"/>
            <a:r>
              <a:rPr lang="en-US" dirty="0" smtClean="0"/>
              <a:t>Perhaps you are confused by a different education system and you may disappointed by the politics of your specialized departments.</a:t>
            </a:r>
          </a:p>
          <a:p>
            <a:pPr algn="just"/>
            <a:r>
              <a:rPr lang="en-US" dirty="0" smtClean="0"/>
              <a:t>This feeling is „culture shock”</a:t>
            </a:r>
            <a:r>
              <a:rPr lang="hu-HU" dirty="0" smtClean="0"/>
              <a:t>.</a:t>
            </a:r>
            <a:endParaRPr lang="en-US" dirty="0" smtClean="0"/>
          </a:p>
          <a:p>
            <a:pPr algn="just"/>
            <a:r>
              <a:rPr lang="en-US" dirty="0" smtClean="0"/>
              <a:t>It is the emotional response to new ways of doing things and activities</a:t>
            </a:r>
            <a:r>
              <a:rPr lang="hu-HU" dirty="0" smtClean="0"/>
              <a:t>.</a:t>
            </a:r>
            <a:endParaRPr lang="en-US" dirty="0" smtClean="0"/>
          </a:p>
          <a:p>
            <a:pPr algn="just"/>
            <a:r>
              <a:rPr lang="en-US" dirty="0" smtClean="0"/>
              <a:t>It is al</a:t>
            </a:r>
            <a:r>
              <a:rPr lang="hu-HU" dirty="0" smtClean="0"/>
              <a:t>s</a:t>
            </a:r>
            <a:r>
              <a:rPr lang="en-US" dirty="0" smtClean="0"/>
              <a:t>o a feeling of being lost because of different social and cultural rules.</a:t>
            </a:r>
          </a:p>
          <a:p>
            <a:pPr algn="just"/>
            <a:r>
              <a:rPr lang="en-US" dirty="0" smtClean="0"/>
              <a:t>Sometimes it is accompanied by physical symptoms like headaches, stomachaches, and sleeplessness.</a:t>
            </a:r>
          </a:p>
          <a:p>
            <a:pPr algn="just"/>
            <a:r>
              <a:rPr lang="en-US" dirty="0" smtClean="0"/>
              <a:t>It is understandable, at this stage, to want to avoid contact with </a:t>
            </a:r>
            <a:r>
              <a:rPr lang="hu-HU" dirty="0" smtClean="0"/>
              <a:t>local </a:t>
            </a:r>
            <a:r>
              <a:rPr lang="en-US" dirty="0" smtClean="0"/>
              <a:t>people on you</a:t>
            </a:r>
            <a:r>
              <a:rPr lang="hu-HU" dirty="0" smtClean="0"/>
              <a:t>r</a:t>
            </a:r>
            <a:r>
              <a:rPr lang="en-US" dirty="0" smtClean="0"/>
              <a:t> campus and just want to be with people from your country </a:t>
            </a:r>
            <a:r>
              <a:rPr lang="en-US" dirty="0" smtClean="0">
                <a:solidFill>
                  <a:schemeClr val="tx1"/>
                </a:solidFill>
              </a:rPr>
              <a:t>o</a:t>
            </a:r>
            <a:r>
              <a:rPr lang="hu-HU" dirty="0" smtClean="0">
                <a:solidFill>
                  <a:schemeClr val="tx1"/>
                </a:solidFill>
              </a:rPr>
              <a:t>r</a:t>
            </a:r>
            <a:r>
              <a:rPr lang="en-US" dirty="0" smtClean="0"/>
              <a:t> other international students.</a:t>
            </a:r>
          </a:p>
          <a:p>
            <a:pPr algn="just"/>
            <a:r>
              <a:rPr lang="en-US" dirty="0" smtClean="0"/>
              <a:t>You  may begin to say yourself, and even to others, „I don't like this place”</a:t>
            </a:r>
            <a:r>
              <a:rPr lang="hu-HU" dirty="0" smtClean="0"/>
              <a:t>.</a:t>
            </a:r>
            <a:endParaRPr lang="en-US" dirty="0"/>
          </a:p>
        </p:txBody>
      </p:sp>
    </p:spTree>
    <p:extLst>
      <p:ext uri="{BB962C8B-B14F-4D97-AF65-F5344CB8AC3E}">
        <p14:creationId xmlns:p14="http://schemas.microsoft.com/office/powerpoint/2010/main" val="983958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04717" y="609600"/>
            <a:ext cx="11737074" cy="1320800"/>
          </a:xfrm>
        </p:spPr>
        <p:txBody>
          <a:bodyPr>
            <a:noAutofit/>
          </a:bodyPr>
          <a:lstStyle/>
          <a:p>
            <a:r>
              <a:rPr lang="en-US" sz="4000" b="1" dirty="0" smtClean="0"/>
              <a:t>THE FIGHT STAGE</a:t>
            </a:r>
            <a:br>
              <a:rPr lang="en-US" sz="4000" b="1" dirty="0" smtClean="0"/>
            </a:br>
            <a:r>
              <a:rPr lang="en-US" sz="4000" b="1" dirty="0" smtClean="0"/>
              <a:t>DIFFERENT AND BAD/DIFFERENT AND FOOLISH</a:t>
            </a:r>
            <a:endParaRPr lang="en-US" sz="4000" b="1" dirty="0"/>
          </a:p>
        </p:txBody>
      </p:sp>
      <p:sp>
        <p:nvSpPr>
          <p:cNvPr id="3" name="Tartalom helye 2"/>
          <p:cNvSpPr>
            <a:spLocks noGrp="1"/>
          </p:cNvSpPr>
          <p:nvPr>
            <p:ph idx="1"/>
          </p:nvPr>
        </p:nvSpPr>
        <p:spPr>
          <a:xfrm>
            <a:off x="677333" y="2160589"/>
            <a:ext cx="10363706" cy="4144677"/>
          </a:xfrm>
        </p:spPr>
        <p:txBody>
          <a:bodyPr>
            <a:noAutofit/>
          </a:bodyPr>
          <a:lstStyle/>
          <a:p>
            <a:r>
              <a:rPr lang="en-US" sz="2400" dirty="0" smtClean="0"/>
              <a:t>This is the „life is hard” stage.</a:t>
            </a:r>
            <a:r>
              <a:rPr lang="hu-HU" sz="2400" dirty="0" smtClean="0"/>
              <a:t> </a:t>
            </a:r>
            <a:r>
              <a:rPr lang="en-US" sz="2400" dirty="0" smtClean="0"/>
              <a:t>Maybe you will start to say, „I hate this place”</a:t>
            </a:r>
            <a:r>
              <a:rPr lang="hu-HU" sz="2400" dirty="0" smtClean="0"/>
              <a:t>.</a:t>
            </a:r>
            <a:endParaRPr lang="en-US" sz="2400" dirty="0" smtClean="0"/>
          </a:p>
          <a:p>
            <a:r>
              <a:rPr lang="en-US" sz="2400" dirty="0" smtClean="0"/>
              <a:t>Perhaps your difficult experience is with you roommate or</a:t>
            </a:r>
            <a:r>
              <a:rPr lang="hu-HU" sz="2400" dirty="0" smtClean="0"/>
              <a:t> </a:t>
            </a:r>
            <a:r>
              <a:rPr lang="en-US" sz="2400" dirty="0" smtClean="0"/>
              <a:t>professor.</a:t>
            </a:r>
          </a:p>
          <a:p>
            <a:r>
              <a:rPr lang="en-US" sz="2400" dirty="0" smtClean="0"/>
              <a:t>Maybe your English is not improving as fast as you want.</a:t>
            </a:r>
          </a:p>
          <a:p>
            <a:r>
              <a:rPr lang="en-US" sz="2400" dirty="0" smtClean="0"/>
              <a:t>Or worse, the winter has come and you are depressed and lonely, angry with your situation.</a:t>
            </a:r>
          </a:p>
          <a:p>
            <a:r>
              <a:rPr lang="en-US" sz="2400" dirty="0" smtClean="0"/>
              <a:t>At this stage, you could be tempted to make fun of the new culture and the way people do things.</a:t>
            </a:r>
            <a:endParaRPr lang="en-US" sz="2400" dirty="0"/>
          </a:p>
        </p:txBody>
      </p:sp>
    </p:spTree>
    <p:extLst>
      <p:ext uri="{BB962C8B-B14F-4D97-AF65-F5344CB8AC3E}">
        <p14:creationId xmlns:p14="http://schemas.microsoft.com/office/powerpoint/2010/main" val="599390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18364" y="300251"/>
            <a:ext cx="11973636" cy="1528549"/>
          </a:xfrm>
        </p:spPr>
        <p:txBody>
          <a:bodyPr>
            <a:noAutofit/>
          </a:bodyPr>
          <a:lstStyle/>
          <a:p>
            <a:r>
              <a:rPr lang="en-US" sz="4000" b="1" dirty="0" smtClean="0"/>
              <a:t>THE FIT STAGE</a:t>
            </a:r>
            <a:br>
              <a:rPr lang="en-US" sz="4000" b="1" dirty="0" smtClean="0"/>
            </a:br>
            <a:r>
              <a:rPr lang="en-US" sz="4000" b="1" dirty="0" smtClean="0"/>
              <a:t>DIFFERENT BUT REASONABLE/DIFFERENT BUT OPEN TO INTERACTION</a:t>
            </a:r>
            <a:endParaRPr lang="en-US" sz="4000" b="1" dirty="0"/>
          </a:p>
        </p:txBody>
      </p:sp>
      <p:sp>
        <p:nvSpPr>
          <p:cNvPr id="3" name="Tartalom helye 2"/>
          <p:cNvSpPr>
            <a:spLocks noGrp="1"/>
          </p:cNvSpPr>
          <p:nvPr>
            <p:ph idx="1"/>
          </p:nvPr>
        </p:nvSpPr>
        <p:spPr>
          <a:xfrm>
            <a:off x="354843" y="2160589"/>
            <a:ext cx="10672548" cy="3880773"/>
          </a:xfrm>
        </p:spPr>
        <p:txBody>
          <a:bodyPr>
            <a:noAutofit/>
          </a:bodyPr>
          <a:lstStyle/>
          <a:p>
            <a:pPr algn="just"/>
            <a:r>
              <a:rPr lang="en-US" sz="2000" dirty="0" smtClean="0"/>
              <a:t>This is the „life is good” stage. With time, patience, perseverance, and the help of new friends, you feel better about yourself and being in </a:t>
            </a:r>
            <a:r>
              <a:rPr lang="hu-HU" sz="2000" dirty="0" smtClean="0"/>
              <a:t>a </a:t>
            </a:r>
            <a:r>
              <a:rPr lang="en-US" sz="2000" dirty="0" smtClean="0"/>
              <a:t>new</a:t>
            </a:r>
            <a:r>
              <a:rPr lang="hu-HU" sz="2000" dirty="0" smtClean="0"/>
              <a:t> country</a:t>
            </a:r>
            <a:endParaRPr lang="en-US" sz="2000" dirty="0" smtClean="0"/>
          </a:p>
          <a:p>
            <a:pPr algn="just"/>
            <a:r>
              <a:rPr lang="en-US" sz="2000" dirty="0" smtClean="0"/>
              <a:t>You have become more tolerant of many different things around you. It does not mean you approve of those things, but it means you are able to accept them as part of the host culture. Because you understand more you criticize less.</a:t>
            </a:r>
          </a:p>
          <a:p>
            <a:pPr algn="just"/>
            <a:r>
              <a:rPr lang="en-US" sz="2000" dirty="0" smtClean="0"/>
              <a:t>At the Fit Stage you find yourself open to new experiences. You are ready to join a sport team, lead a group project, share your ideas in class, or travel to other parts of the country or in Europe.</a:t>
            </a:r>
          </a:p>
          <a:p>
            <a:pPr algn="just"/>
            <a:r>
              <a:rPr lang="en-US" sz="2000" dirty="0" smtClean="0"/>
              <a:t>You have made friends and your English is improving.</a:t>
            </a:r>
          </a:p>
          <a:p>
            <a:pPr algn="just"/>
            <a:r>
              <a:rPr lang="en-US" sz="2000" dirty="0" smtClean="0"/>
              <a:t>Your confidence is up and you are feeling good about being in Hungary.</a:t>
            </a:r>
          </a:p>
          <a:p>
            <a:pPr algn="just"/>
            <a:r>
              <a:rPr lang="en-US" sz="2000" dirty="0" smtClean="0"/>
              <a:t>Please to believe me, -The Fun, Flight, Fight and Fit stages, it is grateful to know that these stages are normal experiences when entering a new culture!!</a:t>
            </a:r>
          </a:p>
        </p:txBody>
      </p:sp>
    </p:spTree>
    <p:extLst>
      <p:ext uri="{BB962C8B-B14F-4D97-AF65-F5344CB8AC3E}">
        <p14:creationId xmlns:p14="http://schemas.microsoft.com/office/powerpoint/2010/main" val="2838691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77334" y="300251"/>
            <a:ext cx="8596668" cy="627797"/>
          </a:xfrm>
        </p:spPr>
        <p:txBody>
          <a:bodyPr>
            <a:normAutofit fontScale="90000"/>
          </a:bodyPr>
          <a:lstStyle/>
          <a:p>
            <a:r>
              <a:rPr lang="en-US" sz="4000" b="1" dirty="0" smtClean="0"/>
              <a:t>HOW LONG?</a:t>
            </a:r>
            <a:endParaRPr lang="en-US" sz="4000" b="1" dirty="0"/>
          </a:p>
        </p:txBody>
      </p:sp>
      <p:sp>
        <p:nvSpPr>
          <p:cNvPr id="3" name="Tartalom helye 2"/>
          <p:cNvSpPr>
            <a:spLocks noGrp="1"/>
          </p:cNvSpPr>
          <p:nvPr>
            <p:ph idx="1"/>
          </p:nvPr>
        </p:nvSpPr>
        <p:spPr>
          <a:xfrm>
            <a:off x="677333" y="1037230"/>
            <a:ext cx="10036159" cy="5004133"/>
          </a:xfrm>
        </p:spPr>
        <p:txBody>
          <a:bodyPr>
            <a:noAutofit/>
          </a:bodyPr>
          <a:lstStyle/>
          <a:p>
            <a:pPr algn="just"/>
            <a:r>
              <a:rPr lang="en-US" sz="2400" dirty="0" smtClean="0"/>
              <a:t>The cross-cultural adjustment period will vary from person-to person, depending on language skills, prior experiences, similarities of home culture to host culture, and presence of support system.</a:t>
            </a:r>
          </a:p>
          <a:p>
            <a:pPr algn="just"/>
            <a:r>
              <a:rPr lang="en-US" sz="2400" dirty="0" smtClean="0"/>
              <a:t>My experience on cross cultural transition, under normal conditions, it could take from three months to six months, but one year also is possible in certain conditions.</a:t>
            </a:r>
          </a:p>
          <a:p>
            <a:pPr algn="just"/>
            <a:r>
              <a:rPr lang="en-US" sz="2400" dirty="0" smtClean="0"/>
              <a:t>Transitions are not always neat and predictable. You may yourself at different stages at the same time. For example, you could be fitting well in the academic area, but be in the Fight Stage socially and emotionally</a:t>
            </a:r>
            <a:r>
              <a:rPr lang="hu-HU" sz="2400" dirty="0" smtClean="0"/>
              <a:t> </a:t>
            </a:r>
            <a:r>
              <a:rPr lang="en-US" sz="2400" dirty="0" smtClean="0"/>
              <a:t>.Or you are having fun socially, but you are Fight Stage academically. It will the time and perseverance to feel normal in a new culture.</a:t>
            </a:r>
          </a:p>
          <a:p>
            <a:pPr algn="just"/>
            <a:endParaRPr lang="en-US" sz="2400" dirty="0"/>
          </a:p>
        </p:txBody>
      </p:sp>
    </p:spTree>
    <p:extLst>
      <p:ext uri="{BB962C8B-B14F-4D97-AF65-F5344CB8AC3E}">
        <p14:creationId xmlns:p14="http://schemas.microsoft.com/office/powerpoint/2010/main" val="3103469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zetta">
  <a:themeElements>
    <a:clrScheme name="Egyéni 2. sém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zet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454</TotalTime>
  <Words>2987</Words>
  <Application>Microsoft Office PowerPoint</Application>
  <PresentationFormat>Szélesvásznú</PresentationFormat>
  <Paragraphs>148</Paragraphs>
  <Slides>22</Slides>
  <Notes>0</Notes>
  <HiddenSlides>0</HiddenSlides>
  <MMClips>0</MMClips>
  <ScaleCrop>false</ScaleCrop>
  <HeadingPairs>
    <vt:vector size="8" baseType="variant">
      <vt:variant>
        <vt:lpstr>Használt betűtípusok</vt:lpstr>
      </vt:variant>
      <vt:variant>
        <vt:i4>3</vt:i4>
      </vt:variant>
      <vt:variant>
        <vt:lpstr>Téma</vt:lpstr>
      </vt:variant>
      <vt:variant>
        <vt:i4>1</vt:i4>
      </vt:variant>
      <vt:variant>
        <vt:lpstr>Beágyazott OLE kiszolgálók</vt:lpstr>
      </vt:variant>
      <vt:variant>
        <vt:i4>1</vt:i4>
      </vt:variant>
      <vt:variant>
        <vt:lpstr>Diacímek</vt:lpstr>
      </vt:variant>
      <vt:variant>
        <vt:i4>22</vt:i4>
      </vt:variant>
    </vt:vector>
  </HeadingPairs>
  <TitlesOfParts>
    <vt:vector size="27" baseType="lpstr">
      <vt:lpstr>Arial</vt:lpstr>
      <vt:lpstr>Trebuchet MS</vt:lpstr>
      <vt:lpstr>Wingdings 3</vt:lpstr>
      <vt:lpstr>Fazetta</vt:lpstr>
      <vt:lpstr>Acrobat Document</vt:lpstr>
      <vt:lpstr>ARRIVING IN  A FOREIGN COUNTRY  AND RETURN BACK IN HUNGARY</vt:lpstr>
      <vt:lpstr>WELCOME IN A FOREING COUNTRY</vt:lpstr>
      <vt:lpstr>YOUR EXPECTATIONS WHILE AWAY FROM HOME</vt:lpstr>
      <vt:lpstr>THE CROSS-CULTURAL PATH-THE U-CURVE</vt:lpstr>
      <vt:lpstr>THE FUN STAGE DIFFERENT IS GREAT AND WONDERFUL</vt:lpstr>
      <vt:lpstr>THE FLIGHT STAGE DIFFERENT AND UNPLEASANT</vt:lpstr>
      <vt:lpstr>THE FIGHT STAGE DIFFERENT AND BAD/DIFFERENT AND FOOLISH</vt:lpstr>
      <vt:lpstr>THE FIT STAGE DIFFERENT BUT REASONABLE/DIFFERENT BUT OPEN TO INTERACTION</vt:lpstr>
      <vt:lpstr>HOW LONG?</vt:lpstr>
      <vt:lpstr>YOUR RESPONSES: IMITATION, ISOLATION OR INTEGRATION</vt:lpstr>
      <vt:lpstr>CROSS-CULTURAL STEPS-1</vt:lpstr>
      <vt:lpstr>CROSS-CULTURAL STEPS-2</vt:lpstr>
      <vt:lpstr>IN SUMMARY</vt:lpstr>
      <vt:lpstr>RETURNING TO YOUR HOME COUNTRY</vt:lpstr>
      <vt:lpstr>YOU NEED REENTRY PREPARATION</vt:lpstr>
      <vt:lpstr>THE W- CURVE</vt:lpstr>
      <vt:lpstr>REENTRY PREPARATION GUIDELINES</vt:lpstr>
      <vt:lpstr>PowerPoint-bemutató</vt:lpstr>
      <vt:lpstr>PowerPoint-bemutató</vt:lpstr>
      <vt:lpstr>POST RETURN</vt:lpstr>
      <vt:lpstr>PowerPoint-bemutató</vt:lpstr>
      <vt:lpstr>EXPECTED RESULTS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ARRIVING IN  HUNGARY and Leaving HUngary</dc:title>
  <dc:creator>Fehér István</dc:creator>
  <cp:lastModifiedBy>Kátai Henrietta</cp:lastModifiedBy>
  <cp:revision>58</cp:revision>
  <dcterms:created xsi:type="dcterms:W3CDTF">2017-09-03T18:44:53Z</dcterms:created>
  <dcterms:modified xsi:type="dcterms:W3CDTF">2019-02-20T11:32:41Z</dcterms:modified>
</cp:coreProperties>
</file>